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8" r:id="rId3"/>
    <p:sldId id="257" r:id="rId4"/>
    <p:sldId id="270" r:id="rId5"/>
    <p:sldId id="273" r:id="rId6"/>
    <p:sldId id="274" r:id="rId7"/>
    <p:sldId id="272" r:id="rId8"/>
    <p:sldId id="259" r:id="rId9"/>
    <p:sldId id="266" r:id="rId10"/>
    <p:sldId id="276" r:id="rId11"/>
    <p:sldId id="275" r:id="rId1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07" d="100"/>
          <a:sy n="107" d="100"/>
        </p:scale>
        <p:origin x="230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a Ferri - Fondazione IFEL" userId="561e5bbd-c0d2-4b09-a7e3-e800f31cd0bc" providerId="ADAL" clId="{009263E1-0DD9-4330-8D48-9AF4C50C7B3F}"/>
    <pc:docChg chg="custSel modSld">
      <pc:chgData name="Andrea Ferri - Fondazione IFEL" userId="561e5bbd-c0d2-4b09-a7e3-e800f31cd0bc" providerId="ADAL" clId="{009263E1-0DD9-4330-8D48-9AF4C50C7B3F}" dt="2022-09-19T11:13:08.909" v="1" actId="27636"/>
      <pc:docMkLst>
        <pc:docMk/>
      </pc:docMkLst>
      <pc:sldChg chg="modSp mod">
        <pc:chgData name="Andrea Ferri - Fondazione IFEL" userId="561e5bbd-c0d2-4b09-a7e3-e800f31cd0bc" providerId="ADAL" clId="{009263E1-0DD9-4330-8D48-9AF4C50C7B3F}" dt="2022-09-19T11:13:08.909" v="1" actId="27636"/>
        <pc:sldMkLst>
          <pc:docMk/>
          <pc:sldMk cId="817231512" sldId="259"/>
        </pc:sldMkLst>
        <pc:spChg chg="mod">
          <ac:chgData name="Andrea Ferri - Fondazione IFEL" userId="561e5bbd-c0d2-4b09-a7e3-e800f31cd0bc" providerId="ADAL" clId="{009263E1-0DD9-4330-8D48-9AF4C50C7B3F}" dt="2022-09-19T11:13:08.909" v="1" actId="27636"/>
          <ac:spMkLst>
            <pc:docMk/>
            <pc:sldMk cId="817231512" sldId="259"/>
            <ac:spMk id="3" creationId="{6D144F09-68CB-E268-E03A-5889016EAD9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300D31-9414-4290-A4E2-DF8F552BB908}" type="datetimeFigureOut">
              <a:rPr lang="it-IT" smtClean="0"/>
              <a:t>19/09/2022</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B89A02-4847-46C0-BFFC-7E1BA2CA1622}" type="slidenum">
              <a:rPr lang="it-IT" smtClean="0"/>
              <a:t>‹N›</a:t>
            </a:fld>
            <a:endParaRPr lang="it-IT"/>
          </a:p>
        </p:txBody>
      </p:sp>
    </p:spTree>
    <p:extLst>
      <p:ext uri="{BB962C8B-B14F-4D97-AF65-F5344CB8AC3E}">
        <p14:creationId xmlns:p14="http://schemas.microsoft.com/office/powerpoint/2010/main" val="3901400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82D80E-47D0-D131-6702-52EC36EDED7F}"/>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17E2A5EC-732B-47D7-A6E6-554754D15F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561F6D89-AF59-EF36-9D93-6B60C844F141}"/>
              </a:ext>
            </a:extLst>
          </p:cNvPr>
          <p:cNvSpPr>
            <a:spLocks noGrp="1"/>
          </p:cNvSpPr>
          <p:nvPr>
            <p:ph type="dt" sz="half" idx="10"/>
          </p:nvPr>
        </p:nvSpPr>
        <p:spPr/>
        <p:txBody>
          <a:bodyPr/>
          <a:lstStyle/>
          <a:p>
            <a:fld id="{A513BE68-109F-4196-B959-1B1039D671F8}" type="datetimeFigureOut">
              <a:rPr lang="it-IT" smtClean="0"/>
              <a:t>19/09/2022</a:t>
            </a:fld>
            <a:endParaRPr lang="it-IT"/>
          </a:p>
        </p:txBody>
      </p:sp>
      <p:sp>
        <p:nvSpPr>
          <p:cNvPr id="5" name="Segnaposto piè di pagina 4">
            <a:extLst>
              <a:ext uri="{FF2B5EF4-FFF2-40B4-BE49-F238E27FC236}">
                <a16:creationId xmlns:a16="http://schemas.microsoft.com/office/drawing/2014/main" id="{64BE636F-BE1C-8BD7-C4AF-09BD0EA4EB6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B1CFFA9-B497-A0F0-3A14-87F2274D357D}"/>
              </a:ext>
            </a:extLst>
          </p:cNvPr>
          <p:cNvSpPr>
            <a:spLocks noGrp="1"/>
          </p:cNvSpPr>
          <p:nvPr>
            <p:ph type="sldNum" sz="quarter" idx="12"/>
          </p:nvPr>
        </p:nvSpPr>
        <p:spPr/>
        <p:txBody>
          <a:bodyPr/>
          <a:lstStyle/>
          <a:p>
            <a:fld id="{9DA4BDF8-E859-4D2B-B546-22BCD993EAD1}" type="slidenum">
              <a:rPr lang="it-IT" smtClean="0"/>
              <a:t>‹N›</a:t>
            </a:fld>
            <a:endParaRPr lang="it-IT"/>
          </a:p>
        </p:txBody>
      </p:sp>
    </p:spTree>
    <p:extLst>
      <p:ext uri="{BB962C8B-B14F-4D97-AF65-F5344CB8AC3E}">
        <p14:creationId xmlns:p14="http://schemas.microsoft.com/office/powerpoint/2010/main" val="3512629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D3D855-C91A-021E-840C-EB25CF6B0CDB}"/>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6F1EA104-93C7-8A9F-5ED9-4D7E325B094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7EB7748-6D33-B8BF-5270-C81E6C7CC70D}"/>
              </a:ext>
            </a:extLst>
          </p:cNvPr>
          <p:cNvSpPr>
            <a:spLocks noGrp="1"/>
          </p:cNvSpPr>
          <p:nvPr>
            <p:ph type="dt" sz="half" idx="10"/>
          </p:nvPr>
        </p:nvSpPr>
        <p:spPr/>
        <p:txBody>
          <a:bodyPr/>
          <a:lstStyle/>
          <a:p>
            <a:fld id="{A513BE68-109F-4196-B959-1B1039D671F8}" type="datetimeFigureOut">
              <a:rPr lang="it-IT" smtClean="0"/>
              <a:t>19/09/2022</a:t>
            </a:fld>
            <a:endParaRPr lang="it-IT"/>
          </a:p>
        </p:txBody>
      </p:sp>
      <p:sp>
        <p:nvSpPr>
          <p:cNvPr id="5" name="Segnaposto piè di pagina 4">
            <a:extLst>
              <a:ext uri="{FF2B5EF4-FFF2-40B4-BE49-F238E27FC236}">
                <a16:creationId xmlns:a16="http://schemas.microsoft.com/office/drawing/2014/main" id="{5B42E5F2-B725-BE03-74C0-A359F44896A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057402C-2A4A-3CC8-85EA-6986F5500DA5}"/>
              </a:ext>
            </a:extLst>
          </p:cNvPr>
          <p:cNvSpPr>
            <a:spLocks noGrp="1"/>
          </p:cNvSpPr>
          <p:nvPr>
            <p:ph type="sldNum" sz="quarter" idx="12"/>
          </p:nvPr>
        </p:nvSpPr>
        <p:spPr/>
        <p:txBody>
          <a:bodyPr/>
          <a:lstStyle/>
          <a:p>
            <a:fld id="{9DA4BDF8-E859-4D2B-B546-22BCD993EAD1}" type="slidenum">
              <a:rPr lang="it-IT" smtClean="0"/>
              <a:t>‹N›</a:t>
            </a:fld>
            <a:endParaRPr lang="it-IT"/>
          </a:p>
        </p:txBody>
      </p:sp>
    </p:spTree>
    <p:extLst>
      <p:ext uri="{BB962C8B-B14F-4D97-AF65-F5344CB8AC3E}">
        <p14:creationId xmlns:p14="http://schemas.microsoft.com/office/powerpoint/2010/main" val="2925795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89257209-C7D9-79D4-B9F9-DE86D38E5D3F}"/>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C7AD9AB-1963-9848-33A0-3A141A161711}"/>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B516A10-FCA0-3761-929F-12851252E3E2}"/>
              </a:ext>
            </a:extLst>
          </p:cNvPr>
          <p:cNvSpPr>
            <a:spLocks noGrp="1"/>
          </p:cNvSpPr>
          <p:nvPr>
            <p:ph type="dt" sz="half" idx="10"/>
          </p:nvPr>
        </p:nvSpPr>
        <p:spPr/>
        <p:txBody>
          <a:bodyPr/>
          <a:lstStyle/>
          <a:p>
            <a:fld id="{A513BE68-109F-4196-B959-1B1039D671F8}" type="datetimeFigureOut">
              <a:rPr lang="it-IT" smtClean="0"/>
              <a:t>19/09/2022</a:t>
            </a:fld>
            <a:endParaRPr lang="it-IT"/>
          </a:p>
        </p:txBody>
      </p:sp>
      <p:sp>
        <p:nvSpPr>
          <p:cNvPr id="5" name="Segnaposto piè di pagina 4">
            <a:extLst>
              <a:ext uri="{FF2B5EF4-FFF2-40B4-BE49-F238E27FC236}">
                <a16:creationId xmlns:a16="http://schemas.microsoft.com/office/drawing/2014/main" id="{B28A4AF3-8D70-D175-2A0D-03C2AC0A466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C64C86F-BBE4-03C0-DF73-4A2B3C946EE9}"/>
              </a:ext>
            </a:extLst>
          </p:cNvPr>
          <p:cNvSpPr>
            <a:spLocks noGrp="1"/>
          </p:cNvSpPr>
          <p:nvPr>
            <p:ph type="sldNum" sz="quarter" idx="12"/>
          </p:nvPr>
        </p:nvSpPr>
        <p:spPr/>
        <p:txBody>
          <a:bodyPr/>
          <a:lstStyle/>
          <a:p>
            <a:fld id="{9DA4BDF8-E859-4D2B-B546-22BCD993EAD1}" type="slidenum">
              <a:rPr lang="it-IT" smtClean="0"/>
              <a:t>‹N›</a:t>
            </a:fld>
            <a:endParaRPr lang="it-IT"/>
          </a:p>
        </p:txBody>
      </p:sp>
    </p:spTree>
    <p:extLst>
      <p:ext uri="{BB962C8B-B14F-4D97-AF65-F5344CB8AC3E}">
        <p14:creationId xmlns:p14="http://schemas.microsoft.com/office/powerpoint/2010/main" val="1361357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021CD0-CCC2-83E5-9433-C4A9810B5D9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EDE8408-5FF0-6511-67B0-2AF259EC4352}"/>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ABFDF78-6EF1-0517-DB6B-AAF0404820DF}"/>
              </a:ext>
            </a:extLst>
          </p:cNvPr>
          <p:cNvSpPr>
            <a:spLocks noGrp="1"/>
          </p:cNvSpPr>
          <p:nvPr>
            <p:ph type="dt" sz="half" idx="10"/>
          </p:nvPr>
        </p:nvSpPr>
        <p:spPr/>
        <p:txBody>
          <a:bodyPr/>
          <a:lstStyle/>
          <a:p>
            <a:fld id="{A513BE68-109F-4196-B959-1B1039D671F8}" type="datetimeFigureOut">
              <a:rPr lang="it-IT" smtClean="0"/>
              <a:t>19/09/2022</a:t>
            </a:fld>
            <a:endParaRPr lang="it-IT"/>
          </a:p>
        </p:txBody>
      </p:sp>
      <p:sp>
        <p:nvSpPr>
          <p:cNvPr id="5" name="Segnaposto piè di pagina 4">
            <a:extLst>
              <a:ext uri="{FF2B5EF4-FFF2-40B4-BE49-F238E27FC236}">
                <a16:creationId xmlns:a16="http://schemas.microsoft.com/office/drawing/2014/main" id="{2797A514-D0BB-5D7C-57F8-6F3516B8F10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15770A8-2843-6F28-D7FE-C37BFF81B172}"/>
              </a:ext>
            </a:extLst>
          </p:cNvPr>
          <p:cNvSpPr>
            <a:spLocks noGrp="1"/>
          </p:cNvSpPr>
          <p:nvPr>
            <p:ph type="sldNum" sz="quarter" idx="12"/>
          </p:nvPr>
        </p:nvSpPr>
        <p:spPr/>
        <p:txBody>
          <a:bodyPr/>
          <a:lstStyle/>
          <a:p>
            <a:fld id="{9DA4BDF8-E859-4D2B-B546-22BCD993EAD1}" type="slidenum">
              <a:rPr lang="it-IT" smtClean="0"/>
              <a:t>‹N›</a:t>
            </a:fld>
            <a:endParaRPr lang="it-IT"/>
          </a:p>
        </p:txBody>
      </p:sp>
    </p:spTree>
    <p:extLst>
      <p:ext uri="{BB962C8B-B14F-4D97-AF65-F5344CB8AC3E}">
        <p14:creationId xmlns:p14="http://schemas.microsoft.com/office/powerpoint/2010/main" val="2358200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E0713A-D815-E7DD-65BF-45564C54850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76DE2AEB-4210-680E-E423-0E69D6DBD2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8FC7A6AD-A6B7-915F-F016-1D4334E12926}"/>
              </a:ext>
            </a:extLst>
          </p:cNvPr>
          <p:cNvSpPr>
            <a:spLocks noGrp="1"/>
          </p:cNvSpPr>
          <p:nvPr>
            <p:ph type="dt" sz="half" idx="10"/>
          </p:nvPr>
        </p:nvSpPr>
        <p:spPr/>
        <p:txBody>
          <a:bodyPr/>
          <a:lstStyle/>
          <a:p>
            <a:fld id="{A513BE68-109F-4196-B959-1B1039D671F8}" type="datetimeFigureOut">
              <a:rPr lang="it-IT" smtClean="0"/>
              <a:t>19/09/2022</a:t>
            </a:fld>
            <a:endParaRPr lang="it-IT"/>
          </a:p>
        </p:txBody>
      </p:sp>
      <p:sp>
        <p:nvSpPr>
          <p:cNvPr id="5" name="Segnaposto piè di pagina 4">
            <a:extLst>
              <a:ext uri="{FF2B5EF4-FFF2-40B4-BE49-F238E27FC236}">
                <a16:creationId xmlns:a16="http://schemas.microsoft.com/office/drawing/2014/main" id="{154B4EFA-60DC-D2F7-3F87-0A03CC25838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2D581B2-E349-A44B-8DA0-49047DF530CD}"/>
              </a:ext>
            </a:extLst>
          </p:cNvPr>
          <p:cNvSpPr>
            <a:spLocks noGrp="1"/>
          </p:cNvSpPr>
          <p:nvPr>
            <p:ph type="sldNum" sz="quarter" idx="12"/>
          </p:nvPr>
        </p:nvSpPr>
        <p:spPr/>
        <p:txBody>
          <a:bodyPr/>
          <a:lstStyle/>
          <a:p>
            <a:fld id="{9DA4BDF8-E859-4D2B-B546-22BCD993EAD1}" type="slidenum">
              <a:rPr lang="it-IT" smtClean="0"/>
              <a:t>‹N›</a:t>
            </a:fld>
            <a:endParaRPr lang="it-IT"/>
          </a:p>
        </p:txBody>
      </p:sp>
    </p:spTree>
    <p:extLst>
      <p:ext uri="{BB962C8B-B14F-4D97-AF65-F5344CB8AC3E}">
        <p14:creationId xmlns:p14="http://schemas.microsoft.com/office/powerpoint/2010/main" val="3256443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22FCCE-03B9-29B8-5536-C5954B888EB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902D73E-0BDA-4B72-5541-9AB6DEC41137}"/>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EAC09282-F2F4-C14E-93D3-D11E7821A39F}"/>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61E2397A-A6E9-065A-69DA-C16C00CF5D3F}"/>
              </a:ext>
            </a:extLst>
          </p:cNvPr>
          <p:cNvSpPr>
            <a:spLocks noGrp="1"/>
          </p:cNvSpPr>
          <p:nvPr>
            <p:ph type="dt" sz="half" idx="10"/>
          </p:nvPr>
        </p:nvSpPr>
        <p:spPr/>
        <p:txBody>
          <a:bodyPr/>
          <a:lstStyle/>
          <a:p>
            <a:fld id="{A513BE68-109F-4196-B959-1B1039D671F8}" type="datetimeFigureOut">
              <a:rPr lang="it-IT" smtClean="0"/>
              <a:t>19/09/2022</a:t>
            </a:fld>
            <a:endParaRPr lang="it-IT"/>
          </a:p>
        </p:txBody>
      </p:sp>
      <p:sp>
        <p:nvSpPr>
          <p:cNvPr id="6" name="Segnaposto piè di pagina 5">
            <a:extLst>
              <a:ext uri="{FF2B5EF4-FFF2-40B4-BE49-F238E27FC236}">
                <a16:creationId xmlns:a16="http://schemas.microsoft.com/office/drawing/2014/main" id="{35FA95EE-E63D-0559-7A9C-43032DB3A02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3C0225A-F88D-A30D-28A9-8B5D06508447}"/>
              </a:ext>
            </a:extLst>
          </p:cNvPr>
          <p:cNvSpPr>
            <a:spLocks noGrp="1"/>
          </p:cNvSpPr>
          <p:nvPr>
            <p:ph type="sldNum" sz="quarter" idx="12"/>
          </p:nvPr>
        </p:nvSpPr>
        <p:spPr/>
        <p:txBody>
          <a:bodyPr/>
          <a:lstStyle/>
          <a:p>
            <a:fld id="{9DA4BDF8-E859-4D2B-B546-22BCD993EAD1}" type="slidenum">
              <a:rPr lang="it-IT" smtClean="0"/>
              <a:t>‹N›</a:t>
            </a:fld>
            <a:endParaRPr lang="it-IT"/>
          </a:p>
        </p:txBody>
      </p:sp>
    </p:spTree>
    <p:extLst>
      <p:ext uri="{BB962C8B-B14F-4D97-AF65-F5344CB8AC3E}">
        <p14:creationId xmlns:p14="http://schemas.microsoft.com/office/powerpoint/2010/main" val="4254647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587F14-F58E-B417-F2C0-0C1F93EC4575}"/>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8042070-EB71-0B45-326F-3BF0178C61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B41B3031-3E0C-670F-2276-23D09B8FEAB9}"/>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E4C6BF51-ACC2-B6CF-8DDB-BBC3FE3531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6A406D3E-8D65-3B5C-B8BC-A8EF53C81C29}"/>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1B96EC94-D8DE-378C-E202-E44F70387B60}"/>
              </a:ext>
            </a:extLst>
          </p:cNvPr>
          <p:cNvSpPr>
            <a:spLocks noGrp="1"/>
          </p:cNvSpPr>
          <p:nvPr>
            <p:ph type="dt" sz="half" idx="10"/>
          </p:nvPr>
        </p:nvSpPr>
        <p:spPr/>
        <p:txBody>
          <a:bodyPr/>
          <a:lstStyle/>
          <a:p>
            <a:fld id="{A513BE68-109F-4196-B959-1B1039D671F8}" type="datetimeFigureOut">
              <a:rPr lang="it-IT" smtClean="0"/>
              <a:t>19/09/2022</a:t>
            </a:fld>
            <a:endParaRPr lang="it-IT"/>
          </a:p>
        </p:txBody>
      </p:sp>
      <p:sp>
        <p:nvSpPr>
          <p:cNvPr id="8" name="Segnaposto piè di pagina 7">
            <a:extLst>
              <a:ext uri="{FF2B5EF4-FFF2-40B4-BE49-F238E27FC236}">
                <a16:creationId xmlns:a16="http://schemas.microsoft.com/office/drawing/2014/main" id="{CEC732E8-69E4-D708-3CAE-1039C4BF31C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DCA78A1E-9A20-E568-63FD-66BDB689B0C2}"/>
              </a:ext>
            </a:extLst>
          </p:cNvPr>
          <p:cNvSpPr>
            <a:spLocks noGrp="1"/>
          </p:cNvSpPr>
          <p:nvPr>
            <p:ph type="sldNum" sz="quarter" idx="12"/>
          </p:nvPr>
        </p:nvSpPr>
        <p:spPr/>
        <p:txBody>
          <a:bodyPr/>
          <a:lstStyle/>
          <a:p>
            <a:fld id="{9DA4BDF8-E859-4D2B-B546-22BCD993EAD1}" type="slidenum">
              <a:rPr lang="it-IT" smtClean="0"/>
              <a:t>‹N›</a:t>
            </a:fld>
            <a:endParaRPr lang="it-IT"/>
          </a:p>
        </p:txBody>
      </p:sp>
    </p:spTree>
    <p:extLst>
      <p:ext uri="{BB962C8B-B14F-4D97-AF65-F5344CB8AC3E}">
        <p14:creationId xmlns:p14="http://schemas.microsoft.com/office/powerpoint/2010/main" val="2169630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0D0155-8E43-8EA6-FD30-9F9E0D91DAF6}"/>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29794F7F-5D8B-AFF1-10E9-A91028A09109}"/>
              </a:ext>
            </a:extLst>
          </p:cNvPr>
          <p:cNvSpPr>
            <a:spLocks noGrp="1"/>
          </p:cNvSpPr>
          <p:nvPr>
            <p:ph type="dt" sz="half" idx="10"/>
          </p:nvPr>
        </p:nvSpPr>
        <p:spPr/>
        <p:txBody>
          <a:bodyPr/>
          <a:lstStyle/>
          <a:p>
            <a:fld id="{A513BE68-109F-4196-B959-1B1039D671F8}" type="datetimeFigureOut">
              <a:rPr lang="it-IT" smtClean="0"/>
              <a:t>19/09/2022</a:t>
            </a:fld>
            <a:endParaRPr lang="it-IT"/>
          </a:p>
        </p:txBody>
      </p:sp>
      <p:sp>
        <p:nvSpPr>
          <p:cNvPr id="4" name="Segnaposto piè di pagina 3">
            <a:extLst>
              <a:ext uri="{FF2B5EF4-FFF2-40B4-BE49-F238E27FC236}">
                <a16:creationId xmlns:a16="http://schemas.microsoft.com/office/drawing/2014/main" id="{A4ACF0B2-17CC-EA17-FF58-61192516F60B}"/>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663BF42B-D6CD-C3D5-F9D9-B67A684BE9D0}"/>
              </a:ext>
            </a:extLst>
          </p:cNvPr>
          <p:cNvSpPr>
            <a:spLocks noGrp="1"/>
          </p:cNvSpPr>
          <p:nvPr>
            <p:ph type="sldNum" sz="quarter" idx="12"/>
          </p:nvPr>
        </p:nvSpPr>
        <p:spPr/>
        <p:txBody>
          <a:bodyPr/>
          <a:lstStyle/>
          <a:p>
            <a:fld id="{9DA4BDF8-E859-4D2B-B546-22BCD993EAD1}" type="slidenum">
              <a:rPr lang="it-IT" smtClean="0"/>
              <a:t>‹N›</a:t>
            </a:fld>
            <a:endParaRPr lang="it-IT"/>
          </a:p>
        </p:txBody>
      </p:sp>
    </p:spTree>
    <p:extLst>
      <p:ext uri="{BB962C8B-B14F-4D97-AF65-F5344CB8AC3E}">
        <p14:creationId xmlns:p14="http://schemas.microsoft.com/office/powerpoint/2010/main" val="783075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C40677C4-23AA-D0F8-A20E-F606DFDDCDAC}"/>
              </a:ext>
            </a:extLst>
          </p:cNvPr>
          <p:cNvSpPr>
            <a:spLocks noGrp="1"/>
          </p:cNvSpPr>
          <p:nvPr>
            <p:ph type="dt" sz="half" idx="10"/>
          </p:nvPr>
        </p:nvSpPr>
        <p:spPr/>
        <p:txBody>
          <a:bodyPr/>
          <a:lstStyle/>
          <a:p>
            <a:fld id="{A513BE68-109F-4196-B959-1B1039D671F8}" type="datetimeFigureOut">
              <a:rPr lang="it-IT" smtClean="0"/>
              <a:t>19/09/2022</a:t>
            </a:fld>
            <a:endParaRPr lang="it-IT"/>
          </a:p>
        </p:txBody>
      </p:sp>
      <p:sp>
        <p:nvSpPr>
          <p:cNvPr id="3" name="Segnaposto piè di pagina 2">
            <a:extLst>
              <a:ext uri="{FF2B5EF4-FFF2-40B4-BE49-F238E27FC236}">
                <a16:creationId xmlns:a16="http://schemas.microsoft.com/office/drawing/2014/main" id="{5DBEE9D3-EE50-B98B-0C2C-C34C081A5982}"/>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49D6F348-B2AF-BC8F-106B-243C1163C228}"/>
              </a:ext>
            </a:extLst>
          </p:cNvPr>
          <p:cNvSpPr>
            <a:spLocks noGrp="1"/>
          </p:cNvSpPr>
          <p:nvPr>
            <p:ph type="sldNum" sz="quarter" idx="12"/>
          </p:nvPr>
        </p:nvSpPr>
        <p:spPr/>
        <p:txBody>
          <a:bodyPr/>
          <a:lstStyle/>
          <a:p>
            <a:fld id="{9DA4BDF8-E859-4D2B-B546-22BCD993EAD1}" type="slidenum">
              <a:rPr lang="it-IT" smtClean="0"/>
              <a:t>‹N›</a:t>
            </a:fld>
            <a:endParaRPr lang="it-IT"/>
          </a:p>
        </p:txBody>
      </p:sp>
    </p:spTree>
    <p:extLst>
      <p:ext uri="{BB962C8B-B14F-4D97-AF65-F5344CB8AC3E}">
        <p14:creationId xmlns:p14="http://schemas.microsoft.com/office/powerpoint/2010/main" val="429518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72D860-FDC2-D50B-AA59-4F51EB02DBD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A5908FB-1935-0116-2170-6DC03FE2FE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36D42791-F4DA-B12F-F432-92DAF32219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6EE2620C-389E-EBC2-18C5-1E7F148CE52D}"/>
              </a:ext>
            </a:extLst>
          </p:cNvPr>
          <p:cNvSpPr>
            <a:spLocks noGrp="1"/>
          </p:cNvSpPr>
          <p:nvPr>
            <p:ph type="dt" sz="half" idx="10"/>
          </p:nvPr>
        </p:nvSpPr>
        <p:spPr/>
        <p:txBody>
          <a:bodyPr/>
          <a:lstStyle/>
          <a:p>
            <a:fld id="{A513BE68-109F-4196-B959-1B1039D671F8}" type="datetimeFigureOut">
              <a:rPr lang="it-IT" smtClean="0"/>
              <a:t>19/09/2022</a:t>
            </a:fld>
            <a:endParaRPr lang="it-IT"/>
          </a:p>
        </p:txBody>
      </p:sp>
      <p:sp>
        <p:nvSpPr>
          <p:cNvPr id="6" name="Segnaposto piè di pagina 5">
            <a:extLst>
              <a:ext uri="{FF2B5EF4-FFF2-40B4-BE49-F238E27FC236}">
                <a16:creationId xmlns:a16="http://schemas.microsoft.com/office/drawing/2014/main" id="{C2501838-05D6-416F-F9EA-CD110C266A7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B19E7C8-395B-6957-EBB1-EF5810E54456}"/>
              </a:ext>
            </a:extLst>
          </p:cNvPr>
          <p:cNvSpPr>
            <a:spLocks noGrp="1"/>
          </p:cNvSpPr>
          <p:nvPr>
            <p:ph type="sldNum" sz="quarter" idx="12"/>
          </p:nvPr>
        </p:nvSpPr>
        <p:spPr/>
        <p:txBody>
          <a:bodyPr/>
          <a:lstStyle/>
          <a:p>
            <a:fld id="{9DA4BDF8-E859-4D2B-B546-22BCD993EAD1}" type="slidenum">
              <a:rPr lang="it-IT" smtClean="0"/>
              <a:t>‹N›</a:t>
            </a:fld>
            <a:endParaRPr lang="it-IT"/>
          </a:p>
        </p:txBody>
      </p:sp>
    </p:spTree>
    <p:extLst>
      <p:ext uri="{BB962C8B-B14F-4D97-AF65-F5344CB8AC3E}">
        <p14:creationId xmlns:p14="http://schemas.microsoft.com/office/powerpoint/2010/main" val="676399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A64AF84-D3EE-8F3B-2AA1-EC8524FEE80D}"/>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CAAF1AC-0B83-FF52-530A-0434FF0FB6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E0917FE-3CCA-68D0-8CE7-1AF73F548E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85D13F26-D63E-884F-57AC-51625CA2E139}"/>
              </a:ext>
            </a:extLst>
          </p:cNvPr>
          <p:cNvSpPr>
            <a:spLocks noGrp="1"/>
          </p:cNvSpPr>
          <p:nvPr>
            <p:ph type="dt" sz="half" idx="10"/>
          </p:nvPr>
        </p:nvSpPr>
        <p:spPr/>
        <p:txBody>
          <a:bodyPr/>
          <a:lstStyle/>
          <a:p>
            <a:fld id="{A513BE68-109F-4196-B959-1B1039D671F8}" type="datetimeFigureOut">
              <a:rPr lang="it-IT" smtClean="0"/>
              <a:t>19/09/2022</a:t>
            </a:fld>
            <a:endParaRPr lang="it-IT"/>
          </a:p>
        </p:txBody>
      </p:sp>
      <p:sp>
        <p:nvSpPr>
          <p:cNvPr id="6" name="Segnaposto piè di pagina 5">
            <a:extLst>
              <a:ext uri="{FF2B5EF4-FFF2-40B4-BE49-F238E27FC236}">
                <a16:creationId xmlns:a16="http://schemas.microsoft.com/office/drawing/2014/main" id="{AA468BB2-CBA3-2364-AE75-C5CBB67FA92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ED59638-B3A0-BE9B-5C6B-C86378D6E3A2}"/>
              </a:ext>
            </a:extLst>
          </p:cNvPr>
          <p:cNvSpPr>
            <a:spLocks noGrp="1"/>
          </p:cNvSpPr>
          <p:nvPr>
            <p:ph type="sldNum" sz="quarter" idx="12"/>
          </p:nvPr>
        </p:nvSpPr>
        <p:spPr/>
        <p:txBody>
          <a:bodyPr/>
          <a:lstStyle/>
          <a:p>
            <a:fld id="{9DA4BDF8-E859-4D2B-B546-22BCD993EAD1}" type="slidenum">
              <a:rPr lang="it-IT" smtClean="0"/>
              <a:t>‹N›</a:t>
            </a:fld>
            <a:endParaRPr lang="it-IT"/>
          </a:p>
        </p:txBody>
      </p:sp>
    </p:spTree>
    <p:extLst>
      <p:ext uri="{BB962C8B-B14F-4D97-AF65-F5344CB8AC3E}">
        <p14:creationId xmlns:p14="http://schemas.microsoft.com/office/powerpoint/2010/main" val="2515622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D412E617-F788-D636-FE40-5215FC83108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618A16A-43D0-337F-3AC7-01BD1049BA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F65148E-BCD7-BDDE-20C3-AA967DD179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13BE68-109F-4196-B959-1B1039D671F8}" type="datetimeFigureOut">
              <a:rPr lang="it-IT" smtClean="0"/>
              <a:t>19/09/2022</a:t>
            </a:fld>
            <a:endParaRPr lang="it-IT"/>
          </a:p>
        </p:txBody>
      </p:sp>
      <p:sp>
        <p:nvSpPr>
          <p:cNvPr id="5" name="Segnaposto piè di pagina 4">
            <a:extLst>
              <a:ext uri="{FF2B5EF4-FFF2-40B4-BE49-F238E27FC236}">
                <a16:creationId xmlns:a16="http://schemas.microsoft.com/office/drawing/2014/main" id="{E906940E-96A8-7E35-0259-AAFD3A48F7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577AC315-C991-26A2-3683-EC1CFBB6EB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A4BDF8-E859-4D2B-B546-22BCD993EAD1}" type="slidenum">
              <a:rPr lang="it-IT" smtClean="0"/>
              <a:t>‹N›</a:t>
            </a:fld>
            <a:endParaRPr lang="it-IT"/>
          </a:p>
        </p:txBody>
      </p:sp>
    </p:spTree>
    <p:extLst>
      <p:ext uri="{BB962C8B-B14F-4D97-AF65-F5344CB8AC3E}">
        <p14:creationId xmlns:p14="http://schemas.microsoft.com/office/powerpoint/2010/main" val="2834558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capacityitaly.i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24">
            <a:extLst>
              <a:ext uri="{FF2B5EF4-FFF2-40B4-BE49-F238E27FC236}">
                <a16:creationId xmlns:a16="http://schemas.microsoft.com/office/drawing/2014/main" id="{511B5F3B-08E8-47E2-95C3-6C7223C7D4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Freeform: Shape 26">
            <a:extLst>
              <a:ext uri="{FF2B5EF4-FFF2-40B4-BE49-F238E27FC236}">
                <a16:creationId xmlns:a16="http://schemas.microsoft.com/office/drawing/2014/main" id="{FA71C3DC-E030-4EF6-A946-F51F03D9BD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66173" y="0"/>
            <a:ext cx="5425826" cy="6858000"/>
          </a:xfrm>
          <a:custGeom>
            <a:avLst/>
            <a:gdLst>
              <a:gd name="connsiteX0" fmla="*/ 189795 w 5425826"/>
              <a:gd name="connsiteY0" fmla="*/ 0 h 6858000"/>
              <a:gd name="connsiteX1" fmla="*/ 189796 w 5425826"/>
              <a:gd name="connsiteY1" fmla="*/ 0 h 6858000"/>
              <a:gd name="connsiteX2" fmla="*/ 334175 w 5425826"/>
              <a:gd name="connsiteY2" fmla="*/ 0 h 6858000"/>
              <a:gd name="connsiteX3" fmla="*/ 4653887 w 5425826"/>
              <a:gd name="connsiteY3" fmla="*/ 0 h 6858000"/>
              <a:gd name="connsiteX4" fmla="*/ 5282519 w 5425826"/>
              <a:gd name="connsiteY4" fmla="*/ 0 h 6858000"/>
              <a:gd name="connsiteX5" fmla="*/ 5425826 w 5425826"/>
              <a:gd name="connsiteY5" fmla="*/ 0 h 6858000"/>
              <a:gd name="connsiteX6" fmla="*/ 5425826 w 5425826"/>
              <a:gd name="connsiteY6" fmla="*/ 6858000 h 6858000"/>
              <a:gd name="connsiteX7" fmla="*/ 5282519 w 5425826"/>
              <a:gd name="connsiteY7" fmla="*/ 6858000 h 6858000"/>
              <a:gd name="connsiteX8" fmla="*/ 4653887 w 5425826"/>
              <a:gd name="connsiteY8" fmla="*/ 6858000 h 6858000"/>
              <a:gd name="connsiteX9" fmla="*/ 334175 w 5425826"/>
              <a:gd name="connsiteY9" fmla="*/ 6858000 h 6858000"/>
              <a:gd name="connsiteX10" fmla="*/ 189796 w 5425826"/>
              <a:gd name="connsiteY10" fmla="*/ 6858000 h 6858000"/>
              <a:gd name="connsiteX11" fmla="*/ 189795 w 5425826"/>
              <a:gd name="connsiteY11" fmla="*/ 6858000 h 6858000"/>
              <a:gd name="connsiteX12" fmla="*/ 184756 w 5425826"/>
              <a:gd name="connsiteY12" fmla="*/ 6791325 h 6858000"/>
              <a:gd name="connsiteX13" fmla="*/ 176358 w 5425826"/>
              <a:gd name="connsiteY13" fmla="*/ 6735762 h 6858000"/>
              <a:gd name="connsiteX14" fmla="*/ 166281 w 5425826"/>
              <a:gd name="connsiteY14" fmla="*/ 6683375 h 6858000"/>
              <a:gd name="connsiteX15" fmla="*/ 149485 w 5425826"/>
              <a:gd name="connsiteY15" fmla="*/ 6640512 h 6858000"/>
              <a:gd name="connsiteX16" fmla="*/ 132689 w 5425826"/>
              <a:gd name="connsiteY16" fmla="*/ 6597650 h 6858000"/>
              <a:gd name="connsiteX17" fmla="*/ 112534 w 5425826"/>
              <a:gd name="connsiteY17" fmla="*/ 6561137 h 6858000"/>
              <a:gd name="connsiteX18" fmla="*/ 92379 w 5425826"/>
              <a:gd name="connsiteY18" fmla="*/ 6523037 h 6858000"/>
              <a:gd name="connsiteX19" fmla="*/ 73903 w 5425826"/>
              <a:gd name="connsiteY19" fmla="*/ 6488112 h 6858000"/>
              <a:gd name="connsiteX20" fmla="*/ 55427 w 5425826"/>
              <a:gd name="connsiteY20" fmla="*/ 6448425 h 6858000"/>
              <a:gd name="connsiteX21" fmla="*/ 38632 w 5425826"/>
              <a:gd name="connsiteY21" fmla="*/ 6407150 h 6858000"/>
              <a:gd name="connsiteX22" fmla="*/ 23515 w 5425826"/>
              <a:gd name="connsiteY22" fmla="*/ 6361112 h 6858000"/>
              <a:gd name="connsiteX23" fmla="*/ 11758 w 5425826"/>
              <a:gd name="connsiteY23" fmla="*/ 6311900 h 6858000"/>
              <a:gd name="connsiteX24" fmla="*/ 3359 w 5425826"/>
              <a:gd name="connsiteY24" fmla="*/ 6251575 h 6858000"/>
              <a:gd name="connsiteX25" fmla="*/ 0 w 5425826"/>
              <a:gd name="connsiteY25" fmla="*/ 6183312 h 6858000"/>
              <a:gd name="connsiteX26" fmla="*/ 3359 w 5425826"/>
              <a:gd name="connsiteY26" fmla="*/ 6113462 h 6858000"/>
              <a:gd name="connsiteX27" fmla="*/ 11758 w 5425826"/>
              <a:gd name="connsiteY27" fmla="*/ 6056312 h 6858000"/>
              <a:gd name="connsiteX28" fmla="*/ 23515 w 5425826"/>
              <a:gd name="connsiteY28" fmla="*/ 6003925 h 6858000"/>
              <a:gd name="connsiteX29" fmla="*/ 38632 w 5425826"/>
              <a:gd name="connsiteY29" fmla="*/ 5956300 h 6858000"/>
              <a:gd name="connsiteX30" fmla="*/ 55427 w 5425826"/>
              <a:gd name="connsiteY30" fmla="*/ 5915025 h 6858000"/>
              <a:gd name="connsiteX31" fmla="*/ 75583 w 5425826"/>
              <a:gd name="connsiteY31" fmla="*/ 5876925 h 6858000"/>
              <a:gd name="connsiteX32" fmla="*/ 95738 w 5425826"/>
              <a:gd name="connsiteY32" fmla="*/ 5840412 h 6858000"/>
              <a:gd name="connsiteX33" fmla="*/ 115893 w 5425826"/>
              <a:gd name="connsiteY33" fmla="*/ 5802312 h 6858000"/>
              <a:gd name="connsiteX34" fmla="*/ 134368 w 5425826"/>
              <a:gd name="connsiteY34" fmla="*/ 5762625 h 6858000"/>
              <a:gd name="connsiteX35" fmla="*/ 152844 w 5425826"/>
              <a:gd name="connsiteY35" fmla="*/ 5721350 h 6858000"/>
              <a:gd name="connsiteX36" fmla="*/ 167960 w 5425826"/>
              <a:gd name="connsiteY36" fmla="*/ 5675312 h 6858000"/>
              <a:gd name="connsiteX37" fmla="*/ 178038 w 5425826"/>
              <a:gd name="connsiteY37" fmla="*/ 5622925 h 6858000"/>
              <a:gd name="connsiteX38" fmla="*/ 188115 w 5425826"/>
              <a:gd name="connsiteY38" fmla="*/ 5562600 h 6858000"/>
              <a:gd name="connsiteX39" fmla="*/ 189795 w 5425826"/>
              <a:gd name="connsiteY39" fmla="*/ 5494337 h 6858000"/>
              <a:gd name="connsiteX40" fmla="*/ 188115 w 5425826"/>
              <a:gd name="connsiteY40" fmla="*/ 5426075 h 6858000"/>
              <a:gd name="connsiteX41" fmla="*/ 178038 w 5425826"/>
              <a:gd name="connsiteY41" fmla="*/ 5365750 h 6858000"/>
              <a:gd name="connsiteX42" fmla="*/ 167960 w 5425826"/>
              <a:gd name="connsiteY42" fmla="*/ 5313362 h 6858000"/>
              <a:gd name="connsiteX43" fmla="*/ 152844 w 5425826"/>
              <a:gd name="connsiteY43" fmla="*/ 5268912 h 6858000"/>
              <a:gd name="connsiteX44" fmla="*/ 134368 w 5425826"/>
              <a:gd name="connsiteY44" fmla="*/ 5226050 h 6858000"/>
              <a:gd name="connsiteX45" fmla="*/ 115893 w 5425826"/>
              <a:gd name="connsiteY45" fmla="*/ 5186362 h 6858000"/>
              <a:gd name="connsiteX46" fmla="*/ 95738 w 5425826"/>
              <a:gd name="connsiteY46" fmla="*/ 5149850 h 6858000"/>
              <a:gd name="connsiteX47" fmla="*/ 75583 w 5425826"/>
              <a:gd name="connsiteY47" fmla="*/ 5114925 h 6858000"/>
              <a:gd name="connsiteX48" fmla="*/ 55427 w 5425826"/>
              <a:gd name="connsiteY48" fmla="*/ 5075237 h 6858000"/>
              <a:gd name="connsiteX49" fmla="*/ 38632 w 5425826"/>
              <a:gd name="connsiteY49" fmla="*/ 5033962 h 6858000"/>
              <a:gd name="connsiteX50" fmla="*/ 23515 w 5425826"/>
              <a:gd name="connsiteY50" fmla="*/ 4987925 h 6858000"/>
              <a:gd name="connsiteX51" fmla="*/ 11758 w 5425826"/>
              <a:gd name="connsiteY51" fmla="*/ 4935537 h 6858000"/>
              <a:gd name="connsiteX52" fmla="*/ 3359 w 5425826"/>
              <a:gd name="connsiteY52" fmla="*/ 4875212 h 6858000"/>
              <a:gd name="connsiteX53" fmla="*/ 0 w 5425826"/>
              <a:gd name="connsiteY53" fmla="*/ 4806950 h 6858000"/>
              <a:gd name="connsiteX54" fmla="*/ 3359 w 5425826"/>
              <a:gd name="connsiteY54" fmla="*/ 4738687 h 6858000"/>
              <a:gd name="connsiteX55" fmla="*/ 11758 w 5425826"/>
              <a:gd name="connsiteY55" fmla="*/ 4678362 h 6858000"/>
              <a:gd name="connsiteX56" fmla="*/ 23515 w 5425826"/>
              <a:gd name="connsiteY56" fmla="*/ 4625975 h 6858000"/>
              <a:gd name="connsiteX57" fmla="*/ 38632 w 5425826"/>
              <a:gd name="connsiteY57" fmla="*/ 4579937 h 6858000"/>
              <a:gd name="connsiteX58" fmla="*/ 55427 w 5425826"/>
              <a:gd name="connsiteY58" fmla="*/ 4537075 h 6858000"/>
              <a:gd name="connsiteX59" fmla="*/ 75583 w 5425826"/>
              <a:gd name="connsiteY59" fmla="*/ 4498975 h 6858000"/>
              <a:gd name="connsiteX60" fmla="*/ 115893 w 5425826"/>
              <a:gd name="connsiteY60" fmla="*/ 4424362 h 6858000"/>
              <a:gd name="connsiteX61" fmla="*/ 134368 w 5425826"/>
              <a:gd name="connsiteY61" fmla="*/ 4386262 h 6858000"/>
              <a:gd name="connsiteX62" fmla="*/ 152844 w 5425826"/>
              <a:gd name="connsiteY62" fmla="*/ 4343400 h 6858000"/>
              <a:gd name="connsiteX63" fmla="*/ 167960 w 5425826"/>
              <a:gd name="connsiteY63" fmla="*/ 4297362 h 6858000"/>
              <a:gd name="connsiteX64" fmla="*/ 178038 w 5425826"/>
              <a:gd name="connsiteY64" fmla="*/ 4244975 h 6858000"/>
              <a:gd name="connsiteX65" fmla="*/ 188115 w 5425826"/>
              <a:gd name="connsiteY65" fmla="*/ 4186237 h 6858000"/>
              <a:gd name="connsiteX66" fmla="*/ 189795 w 5425826"/>
              <a:gd name="connsiteY66" fmla="*/ 4116387 h 6858000"/>
              <a:gd name="connsiteX67" fmla="*/ 188115 w 5425826"/>
              <a:gd name="connsiteY67" fmla="*/ 4048125 h 6858000"/>
              <a:gd name="connsiteX68" fmla="*/ 178038 w 5425826"/>
              <a:gd name="connsiteY68" fmla="*/ 3987800 h 6858000"/>
              <a:gd name="connsiteX69" fmla="*/ 167960 w 5425826"/>
              <a:gd name="connsiteY69" fmla="*/ 3935412 h 6858000"/>
              <a:gd name="connsiteX70" fmla="*/ 152844 w 5425826"/>
              <a:gd name="connsiteY70" fmla="*/ 3890962 h 6858000"/>
              <a:gd name="connsiteX71" fmla="*/ 134368 w 5425826"/>
              <a:gd name="connsiteY71" fmla="*/ 3848100 h 6858000"/>
              <a:gd name="connsiteX72" fmla="*/ 115893 w 5425826"/>
              <a:gd name="connsiteY72" fmla="*/ 3811587 h 6858000"/>
              <a:gd name="connsiteX73" fmla="*/ 75583 w 5425826"/>
              <a:gd name="connsiteY73" fmla="*/ 3736975 h 6858000"/>
              <a:gd name="connsiteX74" fmla="*/ 55427 w 5425826"/>
              <a:gd name="connsiteY74" fmla="*/ 3697287 h 6858000"/>
              <a:gd name="connsiteX75" fmla="*/ 38632 w 5425826"/>
              <a:gd name="connsiteY75" fmla="*/ 3656012 h 6858000"/>
              <a:gd name="connsiteX76" fmla="*/ 23515 w 5425826"/>
              <a:gd name="connsiteY76" fmla="*/ 3609975 h 6858000"/>
              <a:gd name="connsiteX77" fmla="*/ 11758 w 5425826"/>
              <a:gd name="connsiteY77" fmla="*/ 3557587 h 6858000"/>
              <a:gd name="connsiteX78" fmla="*/ 3359 w 5425826"/>
              <a:gd name="connsiteY78" fmla="*/ 3497262 h 6858000"/>
              <a:gd name="connsiteX79" fmla="*/ 0 w 5425826"/>
              <a:gd name="connsiteY79" fmla="*/ 3427412 h 6858000"/>
              <a:gd name="connsiteX80" fmla="*/ 3359 w 5425826"/>
              <a:gd name="connsiteY80" fmla="*/ 3360737 h 6858000"/>
              <a:gd name="connsiteX81" fmla="*/ 11758 w 5425826"/>
              <a:gd name="connsiteY81" fmla="*/ 3300412 h 6858000"/>
              <a:gd name="connsiteX82" fmla="*/ 23515 w 5425826"/>
              <a:gd name="connsiteY82" fmla="*/ 3248025 h 6858000"/>
              <a:gd name="connsiteX83" fmla="*/ 38632 w 5425826"/>
              <a:gd name="connsiteY83" fmla="*/ 3201987 h 6858000"/>
              <a:gd name="connsiteX84" fmla="*/ 55427 w 5425826"/>
              <a:gd name="connsiteY84" fmla="*/ 3160712 h 6858000"/>
              <a:gd name="connsiteX85" fmla="*/ 75583 w 5425826"/>
              <a:gd name="connsiteY85" fmla="*/ 3121025 h 6858000"/>
              <a:gd name="connsiteX86" fmla="*/ 95738 w 5425826"/>
              <a:gd name="connsiteY86" fmla="*/ 3084512 h 6858000"/>
              <a:gd name="connsiteX87" fmla="*/ 115893 w 5425826"/>
              <a:gd name="connsiteY87" fmla="*/ 3046412 h 6858000"/>
              <a:gd name="connsiteX88" fmla="*/ 134368 w 5425826"/>
              <a:gd name="connsiteY88" fmla="*/ 3009900 h 6858000"/>
              <a:gd name="connsiteX89" fmla="*/ 152844 w 5425826"/>
              <a:gd name="connsiteY89" fmla="*/ 2967037 h 6858000"/>
              <a:gd name="connsiteX90" fmla="*/ 167960 w 5425826"/>
              <a:gd name="connsiteY90" fmla="*/ 2922587 h 6858000"/>
              <a:gd name="connsiteX91" fmla="*/ 178038 w 5425826"/>
              <a:gd name="connsiteY91" fmla="*/ 2868612 h 6858000"/>
              <a:gd name="connsiteX92" fmla="*/ 188115 w 5425826"/>
              <a:gd name="connsiteY92" fmla="*/ 2809875 h 6858000"/>
              <a:gd name="connsiteX93" fmla="*/ 189795 w 5425826"/>
              <a:gd name="connsiteY93" fmla="*/ 2741612 h 6858000"/>
              <a:gd name="connsiteX94" fmla="*/ 188115 w 5425826"/>
              <a:gd name="connsiteY94" fmla="*/ 2671762 h 6858000"/>
              <a:gd name="connsiteX95" fmla="*/ 178038 w 5425826"/>
              <a:gd name="connsiteY95" fmla="*/ 2613025 h 6858000"/>
              <a:gd name="connsiteX96" fmla="*/ 167960 w 5425826"/>
              <a:gd name="connsiteY96" fmla="*/ 2560637 h 6858000"/>
              <a:gd name="connsiteX97" fmla="*/ 152844 w 5425826"/>
              <a:gd name="connsiteY97" fmla="*/ 2513012 h 6858000"/>
              <a:gd name="connsiteX98" fmla="*/ 134368 w 5425826"/>
              <a:gd name="connsiteY98" fmla="*/ 2471737 h 6858000"/>
              <a:gd name="connsiteX99" fmla="*/ 115893 w 5425826"/>
              <a:gd name="connsiteY99" fmla="*/ 2433637 h 6858000"/>
              <a:gd name="connsiteX100" fmla="*/ 95738 w 5425826"/>
              <a:gd name="connsiteY100" fmla="*/ 2395537 h 6858000"/>
              <a:gd name="connsiteX101" fmla="*/ 75583 w 5425826"/>
              <a:gd name="connsiteY101" fmla="*/ 2359025 h 6858000"/>
              <a:gd name="connsiteX102" fmla="*/ 55427 w 5425826"/>
              <a:gd name="connsiteY102" fmla="*/ 2319337 h 6858000"/>
              <a:gd name="connsiteX103" fmla="*/ 38632 w 5425826"/>
              <a:gd name="connsiteY103" fmla="*/ 2278062 h 6858000"/>
              <a:gd name="connsiteX104" fmla="*/ 23515 w 5425826"/>
              <a:gd name="connsiteY104" fmla="*/ 2232025 h 6858000"/>
              <a:gd name="connsiteX105" fmla="*/ 11758 w 5425826"/>
              <a:gd name="connsiteY105" fmla="*/ 2179637 h 6858000"/>
              <a:gd name="connsiteX106" fmla="*/ 3359 w 5425826"/>
              <a:gd name="connsiteY106" fmla="*/ 2119312 h 6858000"/>
              <a:gd name="connsiteX107" fmla="*/ 0 w 5425826"/>
              <a:gd name="connsiteY107" fmla="*/ 2051050 h 6858000"/>
              <a:gd name="connsiteX108" fmla="*/ 3359 w 5425826"/>
              <a:gd name="connsiteY108" fmla="*/ 1982787 h 6858000"/>
              <a:gd name="connsiteX109" fmla="*/ 11758 w 5425826"/>
              <a:gd name="connsiteY109" fmla="*/ 1922462 h 6858000"/>
              <a:gd name="connsiteX110" fmla="*/ 23515 w 5425826"/>
              <a:gd name="connsiteY110" fmla="*/ 1870075 h 6858000"/>
              <a:gd name="connsiteX111" fmla="*/ 38632 w 5425826"/>
              <a:gd name="connsiteY111" fmla="*/ 1824037 h 6858000"/>
              <a:gd name="connsiteX112" fmla="*/ 55427 w 5425826"/>
              <a:gd name="connsiteY112" fmla="*/ 1782762 h 6858000"/>
              <a:gd name="connsiteX113" fmla="*/ 75583 w 5425826"/>
              <a:gd name="connsiteY113" fmla="*/ 1743075 h 6858000"/>
              <a:gd name="connsiteX114" fmla="*/ 95738 w 5425826"/>
              <a:gd name="connsiteY114" fmla="*/ 1708150 h 6858000"/>
              <a:gd name="connsiteX115" fmla="*/ 115893 w 5425826"/>
              <a:gd name="connsiteY115" fmla="*/ 1671637 h 6858000"/>
              <a:gd name="connsiteX116" fmla="*/ 134368 w 5425826"/>
              <a:gd name="connsiteY116" fmla="*/ 1631950 h 6858000"/>
              <a:gd name="connsiteX117" fmla="*/ 152844 w 5425826"/>
              <a:gd name="connsiteY117" fmla="*/ 1589087 h 6858000"/>
              <a:gd name="connsiteX118" fmla="*/ 167960 w 5425826"/>
              <a:gd name="connsiteY118" fmla="*/ 1544637 h 6858000"/>
              <a:gd name="connsiteX119" fmla="*/ 178038 w 5425826"/>
              <a:gd name="connsiteY119" fmla="*/ 1492250 h 6858000"/>
              <a:gd name="connsiteX120" fmla="*/ 188115 w 5425826"/>
              <a:gd name="connsiteY120" fmla="*/ 1431925 h 6858000"/>
              <a:gd name="connsiteX121" fmla="*/ 189795 w 5425826"/>
              <a:gd name="connsiteY121" fmla="*/ 1363662 h 6858000"/>
              <a:gd name="connsiteX122" fmla="*/ 188115 w 5425826"/>
              <a:gd name="connsiteY122" fmla="*/ 1295400 h 6858000"/>
              <a:gd name="connsiteX123" fmla="*/ 178038 w 5425826"/>
              <a:gd name="connsiteY123" fmla="*/ 1235075 h 6858000"/>
              <a:gd name="connsiteX124" fmla="*/ 167960 w 5425826"/>
              <a:gd name="connsiteY124" fmla="*/ 1182687 h 6858000"/>
              <a:gd name="connsiteX125" fmla="*/ 152844 w 5425826"/>
              <a:gd name="connsiteY125" fmla="*/ 1136650 h 6858000"/>
              <a:gd name="connsiteX126" fmla="*/ 134368 w 5425826"/>
              <a:gd name="connsiteY126" fmla="*/ 1095375 h 6858000"/>
              <a:gd name="connsiteX127" fmla="*/ 115893 w 5425826"/>
              <a:gd name="connsiteY127" fmla="*/ 1055687 h 6858000"/>
              <a:gd name="connsiteX128" fmla="*/ 95738 w 5425826"/>
              <a:gd name="connsiteY128" fmla="*/ 1017587 h 6858000"/>
              <a:gd name="connsiteX129" fmla="*/ 75583 w 5425826"/>
              <a:gd name="connsiteY129" fmla="*/ 981075 h 6858000"/>
              <a:gd name="connsiteX130" fmla="*/ 55427 w 5425826"/>
              <a:gd name="connsiteY130" fmla="*/ 942975 h 6858000"/>
              <a:gd name="connsiteX131" fmla="*/ 38632 w 5425826"/>
              <a:gd name="connsiteY131" fmla="*/ 901700 h 6858000"/>
              <a:gd name="connsiteX132" fmla="*/ 23515 w 5425826"/>
              <a:gd name="connsiteY132" fmla="*/ 854075 h 6858000"/>
              <a:gd name="connsiteX133" fmla="*/ 11758 w 5425826"/>
              <a:gd name="connsiteY133" fmla="*/ 801687 h 6858000"/>
              <a:gd name="connsiteX134" fmla="*/ 3359 w 5425826"/>
              <a:gd name="connsiteY134" fmla="*/ 744537 h 6858000"/>
              <a:gd name="connsiteX135" fmla="*/ 0 w 5425826"/>
              <a:gd name="connsiteY135" fmla="*/ 673100 h 6858000"/>
              <a:gd name="connsiteX136" fmla="*/ 3359 w 5425826"/>
              <a:gd name="connsiteY136" fmla="*/ 606425 h 6858000"/>
              <a:gd name="connsiteX137" fmla="*/ 11758 w 5425826"/>
              <a:gd name="connsiteY137" fmla="*/ 546100 h 6858000"/>
              <a:gd name="connsiteX138" fmla="*/ 23515 w 5425826"/>
              <a:gd name="connsiteY138" fmla="*/ 496887 h 6858000"/>
              <a:gd name="connsiteX139" fmla="*/ 38632 w 5425826"/>
              <a:gd name="connsiteY139" fmla="*/ 450850 h 6858000"/>
              <a:gd name="connsiteX140" fmla="*/ 55427 w 5425826"/>
              <a:gd name="connsiteY140" fmla="*/ 409575 h 6858000"/>
              <a:gd name="connsiteX141" fmla="*/ 73903 w 5425826"/>
              <a:gd name="connsiteY141" fmla="*/ 369887 h 6858000"/>
              <a:gd name="connsiteX142" fmla="*/ 92379 w 5425826"/>
              <a:gd name="connsiteY142" fmla="*/ 334962 h 6858000"/>
              <a:gd name="connsiteX143" fmla="*/ 112534 w 5425826"/>
              <a:gd name="connsiteY143" fmla="*/ 296862 h 6858000"/>
              <a:gd name="connsiteX144" fmla="*/ 132689 w 5425826"/>
              <a:gd name="connsiteY144" fmla="*/ 260350 h 6858000"/>
              <a:gd name="connsiteX145" fmla="*/ 149485 w 5425826"/>
              <a:gd name="connsiteY145" fmla="*/ 217487 h 6858000"/>
              <a:gd name="connsiteX146" fmla="*/ 166281 w 5425826"/>
              <a:gd name="connsiteY146" fmla="*/ 174625 h 6858000"/>
              <a:gd name="connsiteX147" fmla="*/ 176358 w 5425826"/>
              <a:gd name="connsiteY147" fmla="*/ 122237 h 6858000"/>
              <a:gd name="connsiteX148" fmla="*/ 184756 w 5425826"/>
              <a:gd name="connsiteY148" fmla="*/ 6667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Lst>
            <a:rect l="l" t="t" r="r" b="b"/>
            <a:pathLst>
              <a:path w="5425826" h="6858000">
                <a:moveTo>
                  <a:pt x="189795" y="0"/>
                </a:moveTo>
                <a:lnTo>
                  <a:pt x="189796" y="0"/>
                </a:lnTo>
                <a:lnTo>
                  <a:pt x="334175" y="0"/>
                </a:lnTo>
                <a:lnTo>
                  <a:pt x="4653887" y="0"/>
                </a:lnTo>
                <a:lnTo>
                  <a:pt x="5282519" y="0"/>
                </a:lnTo>
                <a:lnTo>
                  <a:pt x="5425826" y="0"/>
                </a:lnTo>
                <a:lnTo>
                  <a:pt x="5425826" y="6858000"/>
                </a:lnTo>
                <a:lnTo>
                  <a:pt x="5282519" y="6858000"/>
                </a:lnTo>
                <a:lnTo>
                  <a:pt x="4653887" y="6858000"/>
                </a:lnTo>
                <a:lnTo>
                  <a:pt x="334175" y="6858000"/>
                </a:lnTo>
                <a:lnTo>
                  <a:pt x="189796" y="6858000"/>
                </a:lnTo>
                <a:lnTo>
                  <a:pt x="189795" y="6858000"/>
                </a:lnTo>
                <a:lnTo>
                  <a:pt x="184756" y="6791325"/>
                </a:lnTo>
                <a:lnTo>
                  <a:pt x="176358" y="6735762"/>
                </a:lnTo>
                <a:lnTo>
                  <a:pt x="166281" y="6683375"/>
                </a:lnTo>
                <a:lnTo>
                  <a:pt x="149485" y="6640512"/>
                </a:lnTo>
                <a:lnTo>
                  <a:pt x="132689" y="6597650"/>
                </a:lnTo>
                <a:lnTo>
                  <a:pt x="112534" y="6561137"/>
                </a:lnTo>
                <a:lnTo>
                  <a:pt x="92379" y="6523037"/>
                </a:lnTo>
                <a:lnTo>
                  <a:pt x="73903" y="6488112"/>
                </a:lnTo>
                <a:lnTo>
                  <a:pt x="55427" y="6448425"/>
                </a:lnTo>
                <a:lnTo>
                  <a:pt x="38632" y="6407150"/>
                </a:lnTo>
                <a:lnTo>
                  <a:pt x="23515" y="6361112"/>
                </a:lnTo>
                <a:lnTo>
                  <a:pt x="11758" y="6311900"/>
                </a:lnTo>
                <a:lnTo>
                  <a:pt x="3359" y="6251575"/>
                </a:lnTo>
                <a:lnTo>
                  <a:pt x="0" y="6183312"/>
                </a:lnTo>
                <a:lnTo>
                  <a:pt x="3359" y="6113462"/>
                </a:lnTo>
                <a:lnTo>
                  <a:pt x="11758" y="6056312"/>
                </a:lnTo>
                <a:lnTo>
                  <a:pt x="23515" y="6003925"/>
                </a:lnTo>
                <a:lnTo>
                  <a:pt x="38632" y="5956300"/>
                </a:lnTo>
                <a:lnTo>
                  <a:pt x="55427" y="5915025"/>
                </a:lnTo>
                <a:lnTo>
                  <a:pt x="75583" y="5876925"/>
                </a:lnTo>
                <a:lnTo>
                  <a:pt x="95738" y="5840412"/>
                </a:lnTo>
                <a:lnTo>
                  <a:pt x="115893" y="5802312"/>
                </a:lnTo>
                <a:lnTo>
                  <a:pt x="134368" y="5762625"/>
                </a:lnTo>
                <a:lnTo>
                  <a:pt x="152844" y="5721350"/>
                </a:lnTo>
                <a:lnTo>
                  <a:pt x="167960" y="5675312"/>
                </a:lnTo>
                <a:lnTo>
                  <a:pt x="178038" y="5622925"/>
                </a:lnTo>
                <a:lnTo>
                  <a:pt x="188115" y="5562600"/>
                </a:lnTo>
                <a:lnTo>
                  <a:pt x="189795" y="5494337"/>
                </a:lnTo>
                <a:lnTo>
                  <a:pt x="188115" y="5426075"/>
                </a:lnTo>
                <a:lnTo>
                  <a:pt x="178038" y="5365750"/>
                </a:lnTo>
                <a:lnTo>
                  <a:pt x="167960" y="5313362"/>
                </a:lnTo>
                <a:lnTo>
                  <a:pt x="152844" y="5268912"/>
                </a:lnTo>
                <a:lnTo>
                  <a:pt x="134368" y="5226050"/>
                </a:lnTo>
                <a:lnTo>
                  <a:pt x="115893" y="5186362"/>
                </a:lnTo>
                <a:lnTo>
                  <a:pt x="95738" y="5149850"/>
                </a:lnTo>
                <a:lnTo>
                  <a:pt x="75583" y="5114925"/>
                </a:lnTo>
                <a:lnTo>
                  <a:pt x="55427" y="5075237"/>
                </a:lnTo>
                <a:lnTo>
                  <a:pt x="38632" y="5033962"/>
                </a:lnTo>
                <a:lnTo>
                  <a:pt x="23515" y="4987925"/>
                </a:lnTo>
                <a:lnTo>
                  <a:pt x="11758" y="4935537"/>
                </a:lnTo>
                <a:lnTo>
                  <a:pt x="3359" y="4875212"/>
                </a:lnTo>
                <a:lnTo>
                  <a:pt x="0" y="4806950"/>
                </a:lnTo>
                <a:lnTo>
                  <a:pt x="3359" y="4738687"/>
                </a:lnTo>
                <a:lnTo>
                  <a:pt x="11758" y="4678362"/>
                </a:lnTo>
                <a:lnTo>
                  <a:pt x="23515" y="4625975"/>
                </a:lnTo>
                <a:lnTo>
                  <a:pt x="38632" y="4579937"/>
                </a:lnTo>
                <a:lnTo>
                  <a:pt x="55427" y="4537075"/>
                </a:lnTo>
                <a:lnTo>
                  <a:pt x="75583" y="4498975"/>
                </a:lnTo>
                <a:lnTo>
                  <a:pt x="115893" y="4424362"/>
                </a:lnTo>
                <a:lnTo>
                  <a:pt x="134368" y="4386262"/>
                </a:lnTo>
                <a:lnTo>
                  <a:pt x="152844" y="4343400"/>
                </a:lnTo>
                <a:lnTo>
                  <a:pt x="167960" y="4297362"/>
                </a:lnTo>
                <a:lnTo>
                  <a:pt x="178038" y="4244975"/>
                </a:lnTo>
                <a:lnTo>
                  <a:pt x="188115" y="4186237"/>
                </a:lnTo>
                <a:lnTo>
                  <a:pt x="189795" y="4116387"/>
                </a:lnTo>
                <a:lnTo>
                  <a:pt x="188115" y="4048125"/>
                </a:lnTo>
                <a:lnTo>
                  <a:pt x="178038" y="3987800"/>
                </a:lnTo>
                <a:lnTo>
                  <a:pt x="167960" y="3935412"/>
                </a:lnTo>
                <a:lnTo>
                  <a:pt x="152844" y="3890962"/>
                </a:lnTo>
                <a:lnTo>
                  <a:pt x="134368" y="3848100"/>
                </a:lnTo>
                <a:lnTo>
                  <a:pt x="115893" y="3811587"/>
                </a:lnTo>
                <a:lnTo>
                  <a:pt x="75583" y="3736975"/>
                </a:lnTo>
                <a:lnTo>
                  <a:pt x="55427" y="3697287"/>
                </a:lnTo>
                <a:lnTo>
                  <a:pt x="38632" y="3656012"/>
                </a:lnTo>
                <a:lnTo>
                  <a:pt x="23515" y="3609975"/>
                </a:lnTo>
                <a:lnTo>
                  <a:pt x="11758" y="3557587"/>
                </a:lnTo>
                <a:lnTo>
                  <a:pt x="3359" y="3497262"/>
                </a:lnTo>
                <a:lnTo>
                  <a:pt x="0" y="3427412"/>
                </a:lnTo>
                <a:lnTo>
                  <a:pt x="3359" y="3360737"/>
                </a:lnTo>
                <a:lnTo>
                  <a:pt x="11758" y="3300412"/>
                </a:lnTo>
                <a:lnTo>
                  <a:pt x="23515" y="3248025"/>
                </a:lnTo>
                <a:lnTo>
                  <a:pt x="38632" y="3201987"/>
                </a:lnTo>
                <a:lnTo>
                  <a:pt x="55427" y="3160712"/>
                </a:lnTo>
                <a:lnTo>
                  <a:pt x="75583" y="3121025"/>
                </a:lnTo>
                <a:lnTo>
                  <a:pt x="95738" y="3084512"/>
                </a:lnTo>
                <a:lnTo>
                  <a:pt x="115893" y="3046412"/>
                </a:lnTo>
                <a:lnTo>
                  <a:pt x="134368" y="3009900"/>
                </a:lnTo>
                <a:lnTo>
                  <a:pt x="152844" y="2967037"/>
                </a:lnTo>
                <a:lnTo>
                  <a:pt x="167960" y="2922587"/>
                </a:lnTo>
                <a:lnTo>
                  <a:pt x="178038" y="2868612"/>
                </a:lnTo>
                <a:lnTo>
                  <a:pt x="188115" y="2809875"/>
                </a:lnTo>
                <a:lnTo>
                  <a:pt x="189795" y="2741612"/>
                </a:lnTo>
                <a:lnTo>
                  <a:pt x="188115" y="2671762"/>
                </a:lnTo>
                <a:lnTo>
                  <a:pt x="178038" y="2613025"/>
                </a:lnTo>
                <a:lnTo>
                  <a:pt x="167960" y="2560637"/>
                </a:lnTo>
                <a:lnTo>
                  <a:pt x="152844" y="2513012"/>
                </a:lnTo>
                <a:lnTo>
                  <a:pt x="134368" y="2471737"/>
                </a:lnTo>
                <a:lnTo>
                  <a:pt x="115893" y="2433637"/>
                </a:lnTo>
                <a:lnTo>
                  <a:pt x="95738" y="2395537"/>
                </a:lnTo>
                <a:lnTo>
                  <a:pt x="75583" y="2359025"/>
                </a:lnTo>
                <a:lnTo>
                  <a:pt x="55427" y="2319337"/>
                </a:lnTo>
                <a:lnTo>
                  <a:pt x="38632" y="2278062"/>
                </a:lnTo>
                <a:lnTo>
                  <a:pt x="23515" y="2232025"/>
                </a:lnTo>
                <a:lnTo>
                  <a:pt x="11758" y="2179637"/>
                </a:lnTo>
                <a:lnTo>
                  <a:pt x="3359" y="2119312"/>
                </a:lnTo>
                <a:lnTo>
                  <a:pt x="0" y="2051050"/>
                </a:lnTo>
                <a:lnTo>
                  <a:pt x="3359" y="1982787"/>
                </a:lnTo>
                <a:lnTo>
                  <a:pt x="11758" y="1922462"/>
                </a:lnTo>
                <a:lnTo>
                  <a:pt x="23515" y="1870075"/>
                </a:lnTo>
                <a:lnTo>
                  <a:pt x="38632" y="1824037"/>
                </a:lnTo>
                <a:lnTo>
                  <a:pt x="55427" y="1782762"/>
                </a:lnTo>
                <a:lnTo>
                  <a:pt x="75583" y="1743075"/>
                </a:lnTo>
                <a:lnTo>
                  <a:pt x="95738" y="1708150"/>
                </a:lnTo>
                <a:lnTo>
                  <a:pt x="115893" y="1671637"/>
                </a:lnTo>
                <a:lnTo>
                  <a:pt x="134368" y="1631950"/>
                </a:lnTo>
                <a:lnTo>
                  <a:pt x="152844" y="1589087"/>
                </a:lnTo>
                <a:lnTo>
                  <a:pt x="167960" y="1544637"/>
                </a:lnTo>
                <a:lnTo>
                  <a:pt x="178038" y="1492250"/>
                </a:lnTo>
                <a:lnTo>
                  <a:pt x="188115" y="1431925"/>
                </a:lnTo>
                <a:lnTo>
                  <a:pt x="189795" y="1363662"/>
                </a:lnTo>
                <a:lnTo>
                  <a:pt x="188115" y="1295400"/>
                </a:lnTo>
                <a:lnTo>
                  <a:pt x="178038" y="1235075"/>
                </a:lnTo>
                <a:lnTo>
                  <a:pt x="167960" y="1182687"/>
                </a:lnTo>
                <a:lnTo>
                  <a:pt x="152844" y="1136650"/>
                </a:lnTo>
                <a:lnTo>
                  <a:pt x="134368" y="1095375"/>
                </a:lnTo>
                <a:lnTo>
                  <a:pt x="115893" y="1055687"/>
                </a:lnTo>
                <a:lnTo>
                  <a:pt x="95738" y="1017587"/>
                </a:lnTo>
                <a:lnTo>
                  <a:pt x="75583" y="981075"/>
                </a:lnTo>
                <a:lnTo>
                  <a:pt x="55427" y="942975"/>
                </a:lnTo>
                <a:lnTo>
                  <a:pt x="38632" y="901700"/>
                </a:lnTo>
                <a:lnTo>
                  <a:pt x="23515" y="854075"/>
                </a:lnTo>
                <a:lnTo>
                  <a:pt x="11758" y="801687"/>
                </a:lnTo>
                <a:lnTo>
                  <a:pt x="3359" y="744537"/>
                </a:lnTo>
                <a:lnTo>
                  <a:pt x="0" y="673100"/>
                </a:lnTo>
                <a:lnTo>
                  <a:pt x="3359" y="606425"/>
                </a:lnTo>
                <a:lnTo>
                  <a:pt x="11758" y="546100"/>
                </a:lnTo>
                <a:lnTo>
                  <a:pt x="23515" y="496887"/>
                </a:lnTo>
                <a:lnTo>
                  <a:pt x="38632" y="450850"/>
                </a:lnTo>
                <a:lnTo>
                  <a:pt x="55427" y="409575"/>
                </a:lnTo>
                <a:lnTo>
                  <a:pt x="73903" y="369887"/>
                </a:lnTo>
                <a:lnTo>
                  <a:pt x="92379" y="334962"/>
                </a:lnTo>
                <a:lnTo>
                  <a:pt x="112534" y="296862"/>
                </a:lnTo>
                <a:lnTo>
                  <a:pt x="132689" y="260350"/>
                </a:lnTo>
                <a:lnTo>
                  <a:pt x="149485" y="217487"/>
                </a:lnTo>
                <a:lnTo>
                  <a:pt x="166281" y="174625"/>
                </a:lnTo>
                <a:lnTo>
                  <a:pt x="176358" y="122237"/>
                </a:lnTo>
                <a:lnTo>
                  <a:pt x="184756" y="66675"/>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29" name="Freeform: Shape 28">
            <a:extLst>
              <a:ext uri="{FF2B5EF4-FFF2-40B4-BE49-F238E27FC236}">
                <a16:creationId xmlns:a16="http://schemas.microsoft.com/office/drawing/2014/main" id="{BD9D725B-1ED5-4368-89B7-6DB5C1B3EB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7100346" cy="6858000"/>
          </a:xfrm>
          <a:custGeom>
            <a:avLst/>
            <a:gdLst>
              <a:gd name="connsiteX0" fmla="*/ 0 w 7100346"/>
              <a:gd name="connsiteY0" fmla="*/ 0 h 6858000"/>
              <a:gd name="connsiteX1" fmla="*/ 6955967 w 7100346"/>
              <a:gd name="connsiteY1" fmla="*/ 0 h 6858000"/>
              <a:gd name="connsiteX2" fmla="*/ 7100346 w 7100346"/>
              <a:gd name="connsiteY2" fmla="*/ 0 h 6858000"/>
              <a:gd name="connsiteX3" fmla="*/ 7095307 w 7100346"/>
              <a:gd name="connsiteY3" fmla="*/ 66675 h 6858000"/>
              <a:gd name="connsiteX4" fmla="*/ 7086909 w 7100346"/>
              <a:gd name="connsiteY4" fmla="*/ 122237 h 6858000"/>
              <a:gd name="connsiteX5" fmla="*/ 7076832 w 7100346"/>
              <a:gd name="connsiteY5" fmla="*/ 174625 h 6858000"/>
              <a:gd name="connsiteX6" fmla="*/ 7060036 w 7100346"/>
              <a:gd name="connsiteY6" fmla="*/ 217487 h 6858000"/>
              <a:gd name="connsiteX7" fmla="*/ 7043240 w 7100346"/>
              <a:gd name="connsiteY7" fmla="*/ 260350 h 6858000"/>
              <a:gd name="connsiteX8" fmla="*/ 7023085 w 7100346"/>
              <a:gd name="connsiteY8" fmla="*/ 296862 h 6858000"/>
              <a:gd name="connsiteX9" fmla="*/ 7002930 w 7100346"/>
              <a:gd name="connsiteY9" fmla="*/ 334962 h 6858000"/>
              <a:gd name="connsiteX10" fmla="*/ 6984454 w 7100346"/>
              <a:gd name="connsiteY10" fmla="*/ 369887 h 6858000"/>
              <a:gd name="connsiteX11" fmla="*/ 6965978 w 7100346"/>
              <a:gd name="connsiteY11" fmla="*/ 409575 h 6858000"/>
              <a:gd name="connsiteX12" fmla="*/ 6949183 w 7100346"/>
              <a:gd name="connsiteY12" fmla="*/ 450850 h 6858000"/>
              <a:gd name="connsiteX13" fmla="*/ 6934066 w 7100346"/>
              <a:gd name="connsiteY13" fmla="*/ 496887 h 6858000"/>
              <a:gd name="connsiteX14" fmla="*/ 6922309 w 7100346"/>
              <a:gd name="connsiteY14" fmla="*/ 546100 h 6858000"/>
              <a:gd name="connsiteX15" fmla="*/ 6913910 w 7100346"/>
              <a:gd name="connsiteY15" fmla="*/ 606425 h 6858000"/>
              <a:gd name="connsiteX16" fmla="*/ 6910551 w 7100346"/>
              <a:gd name="connsiteY16" fmla="*/ 673100 h 6858000"/>
              <a:gd name="connsiteX17" fmla="*/ 6913910 w 7100346"/>
              <a:gd name="connsiteY17" fmla="*/ 744537 h 6858000"/>
              <a:gd name="connsiteX18" fmla="*/ 6922309 w 7100346"/>
              <a:gd name="connsiteY18" fmla="*/ 801687 h 6858000"/>
              <a:gd name="connsiteX19" fmla="*/ 6934066 w 7100346"/>
              <a:gd name="connsiteY19" fmla="*/ 854075 h 6858000"/>
              <a:gd name="connsiteX20" fmla="*/ 6949183 w 7100346"/>
              <a:gd name="connsiteY20" fmla="*/ 901700 h 6858000"/>
              <a:gd name="connsiteX21" fmla="*/ 6965978 w 7100346"/>
              <a:gd name="connsiteY21" fmla="*/ 942975 h 6858000"/>
              <a:gd name="connsiteX22" fmla="*/ 6986134 w 7100346"/>
              <a:gd name="connsiteY22" fmla="*/ 981075 h 6858000"/>
              <a:gd name="connsiteX23" fmla="*/ 7006289 w 7100346"/>
              <a:gd name="connsiteY23" fmla="*/ 1017587 h 6858000"/>
              <a:gd name="connsiteX24" fmla="*/ 7026444 w 7100346"/>
              <a:gd name="connsiteY24" fmla="*/ 1055687 h 6858000"/>
              <a:gd name="connsiteX25" fmla="*/ 7044919 w 7100346"/>
              <a:gd name="connsiteY25" fmla="*/ 1095375 h 6858000"/>
              <a:gd name="connsiteX26" fmla="*/ 7063395 w 7100346"/>
              <a:gd name="connsiteY26" fmla="*/ 1136650 h 6858000"/>
              <a:gd name="connsiteX27" fmla="*/ 7078511 w 7100346"/>
              <a:gd name="connsiteY27" fmla="*/ 1182687 h 6858000"/>
              <a:gd name="connsiteX28" fmla="*/ 7088589 w 7100346"/>
              <a:gd name="connsiteY28" fmla="*/ 1235075 h 6858000"/>
              <a:gd name="connsiteX29" fmla="*/ 7098666 w 7100346"/>
              <a:gd name="connsiteY29" fmla="*/ 1295400 h 6858000"/>
              <a:gd name="connsiteX30" fmla="*/ 7100346 w 7100346"/>
              <a:gd name="connsiteY30" fmla="*/ 1363662 h 6858000"/>
              <a:gd name="connsiteX31" fmla="*/ 7098666 w 7100346"/>
              <a:gd name="connsiteY31" fmla="*/ 1431925 h 6858000"/>
              <a:gd name="connsiteX32" fmla="*/ 7088589 w 7100346"/>
              <a:gd name="connsiteY32" fmla="*/ 1492250 h 6858000"/>
              <a:gd name="connsiteX33" fmla="*/ 7078511 w 7100346"/>
              <a:gd name="connsiteY33" fmla="*/ 1544637 h 6858000"/>
              <a:gd name="connsiteX34" fmla="*/ 7063395 w 7100346"/>
              <a:gd name="connsiteY34" fmla="*/ 1589087 h 6858000"/>
              <a:gd name="connsiteX35" fmla="*/ 7044919 w 7100346"/>
              <a:gd name="connsiteY35" fmla="*/ 1631950 h 6858000"/>
              <a:gd name="connsiteX36" fmla="*/ 7026444 w 7100346"/>
              <a:gd name="connsiteY36" fmla="*/ 1671637 h 6858000"/>
              <a:gd name="connsiteX37" fmla="*/ 7006289 w 7100346"/>
              <a:gd name="connsiteY37" fmla="*/ 1708150 h 6858000"/>
              <a:gd name="connsiteX38" fmla="*/ 6986134 w 7100346"/>
              <a:gd name="connsiteY38" fmla="*/ 1743075 h 6858000"/>
              <a:gd name="connsiteX39" fmla="*/ 6965978 w 7100346"/>
              <a:gd name="connsiteY39" fmla="*/ 1782762 h 6858000"/>
              <a:gd name="connsiteX40" fmla="*/ 6949183 w 7100346"/>
              <a:gd name="connsiteY40" fmla="*/ 1824037 h 6858000"/>
              <a:gd name="connsiteX41" fmla="*/ 6934066 w 7100346"/>
              <a:gd name="connsiteY41" fmla="*/ 1870075 h 6858000"/>
              <a:gd name="connsiteX42" fmla="*/ 6922309 w 7100346"/>
              <a:gd name="connsiteY42" fmla="*/ 1922462 h 6858000"/>
              <a:gd name="connsiteX43" fmla="*/ 6913910 w 7100346"/>
              <a:gd name="connsiteY43" fmla="*/ 1982787 h 6858000"/>
              <a:gd name="connsiteX44" fmla="*/ 6910551 w 7100346"/>
              <a:gd name="connsiteY44" fmla="*/ 2051050 h 6858000"/>
              <a:gd name="connsiteX45" fmla="*/ 6913910 w 7100346"/>
              <a:gd name="connsiteY45" fmla="*/ 2119312 h 6858000"/>
              <a:gd name="connsiteX46" fmla="*/ 6922309 w 7100346"/>
              <a:gd name="connsiteY46" fmla="*/ 2179637 h 6858000"/>
              <a:gd name="connsiteX47" fmla="*/ 6934066 w 7100346"/>
              <a:gd name="connsiteY47" fmla="*/ 2232025 h 6858000"/>
              <a:gd name="connsiteX48" fmla="*/ 6949183 w 7100346"/>
              <a:gd name="connsiteY48" fmla="*/ 2278062 h 6858000"/>
              <a:gd name="connsiteX49" fmla="*/ 6965978 w 7100346"/>
              <a:gd name="connsiteY49" fmla="*/ 2319337 h 6858000"/>
              <a:gd name="connsiteX50" fmla="*/ 6986134 w 7100346"/>
              <a:gd name="connsiteY50" fmla="*/ 2359025 h 6858000"/>
              <a:gd name="connsiteX51" fmla="*/ 7006289 w 7100346"/>
              <a:gd name="connsiteY51" fmla="*/ 2395537 h 6858000"/>
              <a:gd name="connsiteX52" fmla="*/ 7026444 w 7100346"/>
              <a:gd name="connsiteY52" fmla="*/ 2433637 h 6858000"/>
              <a:gd name="connsiteX53" fmla="*/ 7044919 w 7100346"/>
              <a:gd name="connsiteY53" fmla="*/ 2471737 h 6858000"/>
              <a:gd name="connsiteX54" fmla="*/ 7063395 w 7100346"/>
              <a:gd name="connsiteY54" fmla="*/ 2513012 h 6858000"/>
              <a:gd name="connsiteX55" fmla="*/ 7078511 w 7100346"/>
              <a:gd name="connsiteY55" fmla="*/ 2560637 h 6858000"/>
              <a:gd name="connsiteX56" fmla="*/ 7088589 w 7100346"/>
              <a:gd name="connsiteY56" fmla="*/ 2613025 h 6858000"/>
              <a:gd name="connsiteX57" fmla="*/ 7098666 w 7100346"/>
              <a:gd name="connsiteY57" fmla="*/ 2671762 h 6858000"/>
              <a:gd name="connsiteX58" fmla="*/ 7100346 w 7100346"/>
              <a:gd name="connsiteY58" fmla="*/ 2741612 h 6858000"/>
              <a:gd name="connsiteX59" fmla="*/ 7098666 w 7100346"/>
              <a:gd name="connsiteY59" fmla="*/ 2809875 h 6858000"/>
              <a:gd name="connsiteX60" fmla="*/ 7088589 w 7100346"/>
              <a:gd name="connsiteY60" fmla="*/ 2868612 h 6858000"/>
              <a:gd name="connsiteX61" fmla="*/ 7078511 w 7100346"/>
              <a:gd name="connsiteY61" fmla="*/ 2922587 h 6858000"/>
              <a:gd name="connsiteX62" fmla="*/ 7063395 w 7100346"/>
              <a:gd name="connsiteY62" fmla="*/ 2967037 h 6858000"/>
              <a:gd name="connsiteX63" fmla="*/ 7044919 w 7100346"/>
              <a:gd name="connsiteY63" fmla="*/ 3009900 h 6858000"/>
              <a:gd name="connsiteX64" fmla="*/ 7026444 w 7100346"/>
              <a:gd name="connsiteY64" fmla="*/ 3046412 h 6858000"/>
              <a:gd name="connsiteX65" fmla="*/ 7006289 w 7100346"/>
              <a:gd name="connsiteY65" fmla="*/ 3084512 h 6858000"/>
              <a:gd name="connsiteX66" fmla="*/ 6986134 w 7100346"/>
              <a:gd name="connsiteY66" fmla="*/ 3121025 h 6858000"/>
              <a:gd name="connsiteX67" fmla="*/ 6965978 w 7100346"/>
              <a:gd name="connsiteY67" fmla="*/ 3160712 h 6858000"/>
              <a:gd name="connsiteX68" fmla="*/ 6949183 w 7100346"/>
              <a:gd name="connsiteY68" fmla="*/ 3201987 h 6858000"/>
              <a:gd name="connsiteX69" fmla="*/ 6934066 w 7100346"/>
              <a:gd name="connsiteY69" fmla="*/ 3248025 h 6858000"/>
              <a:gd name="connsiteX70" fmla="*/ 6922309 w 7100346"/>
              <a:gd name="connsiteY70" fmla="*/ 3300412 h 6858000"/>
              <a:gd name="connsiteX71" fmla="*/ 6913910 w 7100346"/>
              <a:gd name="connsiteY71" fmla="*/ 3360737 h 6858000"/>
              <a:gd name="connsiteX72" fmla="*/ 6910551 w 7100346"/>
              <a:gd name="connsiteY72" fmla="*/ 3427412 h 6858000"/>
              <a:gd name="connsiteX73" fmla="*/ 6913910 w 7100346"/>
              <a:gd name="connsiteY73" fmla="*/ 3497262 h 6858000"/>
              <a:gd name="connsiteX74" fmla="*/ 6922309 w 7100346"/>
              <a:gd name="connsiteY74" fmla="*/ 3557587 h 6858000"/>
              <a:gd name="connsiteX75" fmla="*/ 6934066 w 7100346"/>
              <a:gd name="connsiteY75" fmla="*/ 3609975 h 6858000"/>
              <a:gd name="connsiteX76" fmla="*/ 6949183 w 7100346"/>
              <a:gd name="connsiteY76" fmla="*/ 3656012 h 6858000"/>
              <a:gd name="connsiteX77" fmla="*/ 6965978 w 7100346"/>
              <a:gd name="connsiteY77" fmla="*/ 3697287 h 6858000"/>
              <a:gd name="connsiteX78" fmla="*/ 6986134 w 7100346"/>
              <a:gd name="connsiteY78" fmla="*/ 3736975 h 6858000"/>
              <a:gd name="connsiteX79" fmla="*/ 7026444 w 7100346"/>
              <a:gd name="connsiteY79" fmla="*/ 3811587 h 6858000"/>
              <a:gd name="connsiteX80" fmla="*/ 7044919 w 7100346"/>
              <a:gd name="connsiteY80" fmla="*/ 3848100 h 6858000"/>
              <a:gd name="connsiteX81" fmla="*/ 7063395 w 7100346"/>
              <a:gd name="connsiteY81" fmla="*/ 3890962 h 6858000"/>
              <a:gd name="connsiteX82" fmla="*/ 7078511 w 7100346"/>
              <a:gd name="connsiteY82" fmla="*/ 3935412 h 6858000"/>
              <a:gd name="connsiteX83" fmla="*/ 7088589 w 7100346"/>
              <a:gd name="connsiteY83" fmla="*/ 3987800 h 6858000"/>
              <a:gd name="connsiteX84" fmla="*/ 7098666 w 7100346"/>
              <a:gd name="connsiteY84" fmla="*/ 4048125 h 6858000"/>
              <a:gd name="connsiteX85" fmla="*/ 7100346 w 7100346"/>
              <a:gd name="connsiteY85" fmla="*/ 4116387 h 6858000"/>
              <a:gd name="connsiteX86" fmla="*/ 7098666 w 7100346"/>
              <a:gd name="connsiteY86" fmla="*/ 4186237 h 6858000"/>
              <a:gd name="connsiteX87" fmla="*/ 7088589 w 7100346"/>
              <a:gd name="connsiteY87" fmla="*/ 4244975 h 6858000"/>
              <a:gd name="connsiteX88" fmla="*/ 7078511 w 7100346"/>
              <a:gd name="connsiteY88" fmla="*/ 4297362 h 6858000"/>
              <a:gd name="connsiteX89" fmla="*/ 7063395 w 7100346"/>
              <a:gd name="connsiteY89" fmla="*/ 4343400 h 6858000"/>
              <a:gd name="connsiteX90" fmla="*/ 7044919 w 7100346"/>
              <a:gd name="connsiteY90" fmla="*/ 4386262 h 6858000"/>
              <a:gd name="connsiteX91" fmla="*/ 7026444 w 7100346"/>
              <a:gd name="connsiteY91" fmla="*/ 4424362 h 6858000"/>
              <a:gd name="connsiteX92" fmla="*/ 6986134 w 7100346"/>
              <a:gd name="connsiteY92" fmla="*/ 4498975 h 6858000"/>
              <a:gd name="connsiteX93" fmla="*/ 6965978 w 7100346"/>
              <a:gd name="connsiteY93" fmla="*/ 4537075 h 6858000"/>
              <a:gd name="connsiteX94" fmla="*/ 6949183 w 7100346"/>
              <a:gd name="connsiteY94" fmla="*/ 4579937 h 6858000"/>
              <a:gd name="connsiteX95" fmla="*/ 6934066 w 7100346"/>
              <a:gd name="connsiteY95" fmla="*/ 4625975 h 6858000"/>
              <a:gd name="connsiteX96" fmla="*/ 6922309 w 7100346"/>
              <a:gd name="connsiteY96" fmla="*/ 4678362 h 6858000"/>
              <a:gd name="connsiteX97" fmla="*/ 6913910 w 7100346"/>
              <a:gd name="connsiteY97" fmla="*/ 4738687 h 6858000"/>
              <a:gd name="connsiteX98" fmla="*/ 6910551 w 7100346"/>
              <a:gd name="connsiteY98" fmla="*/ 4806950 h 6858000"/>
              <a:gd name="connsiteX99" fmla="*/ 6913910 w 7100346"/>
              <a:gd name="connsiteY99" fmla="*/ 4875212 h 6858000"/>
              <a:gd name="connsiteX100" fmla="*/ 6922309 w 7100346"/>
              <a:gd name="connsiteY100" fmla="*/ 4935537 h 6858000"/>
              <a:gd name="connsiteX101" fmla="*/ 6934066 w 7100346"/>
              <a:gd name="connsiteY101" fmla="*/ 4987925 h 6858000"/>
              <a:gd name="connsiteX102" fmla="*/ 6949183 w 7100346"/>
              <a:gd name="connsiteY102" fmla="*/ 5033962 h 6858000"/>
              <a:gd name="connsiteX103" fmla="*/ 6965978 w 7100346"/>
              <a:gd name="connsiteY103" fmla="*/ 5075237 h 6858000"/>
              <a:gd name="connsiteX104" fmla="*/ 6986134 w 7100346"/>
              <a:gd name="connsiteY104" fmla="*/ 5114925 h 6858000"/>
              <a:gd name="connsiteX105" fmla="*/ 7006289 w 7100346"/>
              <a:gd name="connsiteY105" fmla="*/ 5149850 h 6858000"/>
              <a:gd name="connsiteX106" fmla="*/ 7026444 w 7100346"/>
              <a:gd name="connsiteY106" fmla="*/ 5186362 h 6858000"/>
              <a:gd name="connsiteX107" fmla="*/ 7044919 w 7100346"/>
              <a:gd name="connsiteY107" fmla="*/ 5226050 h 6858000"/>
              <a:gd name="connsiteX108" fmla="*/ 7063395 w 7100346"/>
              <a:gd name="connsiteY108" fmla="*/ 5268912 h 6858000"/>
              <a:gd name="connsiteX109" fmla="*/ 7078511 w 7100346"/>
              <a:gd name="connsiteY109" fmla="*/ 5313362 h 6858000"/>
              <a:gd name="connsiteX110" fmla="*/ 7088589 w 7100346"/>
              <a:gd name="connsiteY110" fmla="*/ 5365750 h 6858000"/>
              <a:gd name="connsiteX111" fmla="*/ 7098666 w 7100346"/>
              <a:gd name="connsiteY111" fmla="*/ 5426075 h 6858000"/>
              <a:gd name="connsiteX112" fmla="*/ 7100346 w 7100346"/>
              <a:gd name="connsiteY112" fmla="*/ 5494337 h 6858000"/>
              <a:gd name="connsiteX113" fmla="*/ 7098666 w 7100346"/>
              <a:gd name="connsiteY113" fmla="*/ 5562600 h 6858000"/>
              <a:gd name="connsiteX114" fmla="*/ 7088589 w 7100346"/>
              <a:gd name="connsiteY114" fmla="*/ 5622925 h 6858000"/>
              <a:gd name="connsiteX115" fmla="*/ 7078511 w 7100346"/>
              <a:gd name="connsiteY115" fmla="*/ 5675312 h 6858000"/>
              <a:gd name="connsiteX116" fmla="*/ 7063395 w 7100346"/>
              <a:gd name="connsiteY116" fmla="*/ 5721350 h 6858000"/>
              <a:gd name="connsiteX117" fmla="*/ 7044919 w 7100346"/>
              <a:gd name="connsiteY117" fmla="*/ 5762625 h 6858000"/>
              <a:gd name="connsiteX118" fmla="*/ 7026444 w 7100346"/>
              <a:gd name="connsiteY118" fmla="*/ 5802312 h 6858000"/>
              <a:gd name="connsiteX119" fmla="*/ 7006289 w 7100346"/>
              <a:gd name="connsiteY119" fmla="*/ 5840412 h 6858000"/>
              <a:gd name="connsiteX120" fmla="*/ 6986134 w 7100346"/>
              <a:gd name="connsiteY120" fmla="*/ 5876925 h 6858000"/>
              <a:gd name="connsiteX121" fmla="*/ 6965978 w 7100346"/>
              <a:gd name="connsiteY121" fmla="*/ 5915025 h 6858000"/>
              <a:gd name="connsiteX122" fmla="*/ 6949183 w 7100346"/>
              <a:gd name="connsiteY122" fmla="*/ 5956300 h 6858000"/>
              <a:gd name="connsiteX123" fmla="*/ 6934066 w 7100346"/>
              <a:gd name="connsiteY123" fmla="*/ 6003925 h 6858000"/>
              <a:gd name="connsiteX124" fmla="*/ 6922309 w 7100346"/>
              <a:gd name="connsiteY124" fmla="*/ 6056312 h 6858000"/>
              <a:gd name="connsiteX125" fmla="*/ 6913910 w 7100346"/>
              <a:gd name="connsiteY125" fmla="*/ 6113462 h 6858000"/>
              <a:gd name="connsiteX126" fmla="*/ 6910551 w 7100346"/>
              <a:gd name="connsiteY126" fmla="*/ 6183312 h 6858000"/>
              <a:gd name="connsiteX127" fmla="*/ 6913910 w 7100346"/>
              <a:gd name="connsiteY127" fmla="*/ 6251575 h 6858000"/>
              <a:gd name="connsiteX128" fmla="*/ 6922309 w 7100346"/>
              <a:gd name="connsiteY128" fmla="*/ 6311900 h 6858000"/>
              <a:gd name="connsiteX129" fmla="*/ 6934066 w 7100346"/>
              <a:gd name="connsiteY129" fmla="*/ 6361112 h 6858000"/>
              <a:gd name="connsiteX130" fmla="*/ 6949183 w 7100346"/>
              <a:gd name="connsiteY130" fmla="*/ 6407150 h 6858000"/>
              <a:gd name="connsiteX131" fmla="*/ 6965978 w 7100346"/>
              <a:gd name="connsiteY131" fmla="*/ 6448425 h 6858000"/>
              <a:gd name="connsiteX132" fmla="*/ 6984454 w 7100346"/>
              <a:gd name="connsiteY132" fmla="*/ 6488112 h 6858000"/>
              <a:gd name="connsiteX133" fmla="*/ 7002930 w 7100346"/>
              <a:gd name="connsiteY133" fmla="*/ 6523037 h 6858000"/>
              <a:gd name="connsiteX134" fmla="*/ 7023085 w 7100346"/>
              <a:gd name="connsiteY134" fmla="*/ 6561137 h 6858000"/>
              <a:gd name="connsiteX135" fmla="*/ 7043240 w 7100346"/>
              <a:gd name="connsiteY135" fmla="*/ 6597650 h 6858000"/>
              <a:gd name="connsiteX136" fmla="*/ 7060036 w 7100346"/>
              <a:gd name="connsiteY136" fmla="*/ 6640512 h 6858000"/>
              <a:gd name="connsiteX137" fmla="*/ 7076832 w 7100346"/>
              <a:gd name="connsiteY137" fmla="*/ 6683375 h 6858000"/>
              <a:gd name="connsiteX138" fmla="*/ 7086909 w 7100346"/>
              <a:gd name="connsiteY138" fmla="*/ 6735762 h 6858000"/>
              <a:gd name="connsiteX139" fmla="*/ 7095307 w 7100346"/>
              <a:gd name="connsiteY139" fmla="*/ 6791325 h 6858000"/>
              <a:gd name="connsiteX140" fmla="*/ 7100346 w 7100346"/>
              <a:gd name="connsiteY140" fmla="*/ 6858000 h 6858000"/>
              <a:gd name="connsiteX141" fmla="*/ 6955967 w 7100346"/>
              <a:gd name="connsiteY141" fmla="*/ 6858000 h 6858000"/>
              <a:gd name="connsiteX142" fmla="*/ 0 w 7100346"/>
              <a:gd name="connsiteY14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7100346" h="6858000">
                <a:moveTo>
                  <a:pt x="0" y="0"/>
                </a:moveTo>
                <a:lnTo>
                  <a:pt x="6955967" y="0"/>
                </a:lnTo>
                <a:lnTo>
                  <a:pt x="7100346" y="0"/>
                </a:lnTo>
                <a:lnTo>
                  <a:pt x="7095307" y="66675"/>
                </a:lnTo>
                <a:lnTo>
                  <a:pt x="7086909" y="122237"/>
                </a:lnTo>
                <a:lnTo>
                  <a:pt x="7076832" y="174625"/>
                </a:lnTo>
                <a:lnTo>
                  <a:pt x="7060036" y="217487"/>
                </a:lnTo>
                <a:lnTo>
                  <a:pt x="7043240" y="260350"/>
                </a:lnTo>
                <a:lnTo>
                  <a:pt x="7023085" y="296862"/>
                </a:lnTo>
                <a:lnTo>
                  <a:pt x="7002930" y="334962"/>
                </a:lnTo>
                <a:lnTo>
                  <a:pt x="6984454" y="369887"/>
                </a:lnTo>
                <a:lnTo>
                  <a:pt x="6965978" y="409575"/>
                </a:lnTo>
                <a:lnTo>
                  <a:pt x="6949183" y="450850"/>
                </a:lnTo>
                <a:lnTo>
                  <a:pt x="6934066" y="496887"/>
                </a:lnTo>
                <a:lnTo>
                  <a:pt x="6922309" y="546100"/>
                </a:lnTo>
                <a:lnTo>
                  <a:pt x="6913910" y="606425"/>
                </a:lnTo>
                <a:lnTo>
                  <a:pt x="6910551" y="673100"/>
                </a:lnTo>
                <a:lnTo>
                  <a:pt x="6913910" y="744537"/>
                </a:lnTo>
                <a:lnTo>
                  <a:pt x="6922309" y="801687"/>
                </a:lnTo>
                <a:lnTo>
                  <a:pt x="6934066" y="854075"/>
                </a:lnTo>
                <a:lnTo>
                  <a:pt x="6949183" y="901700"/>
                </a:lnTo>
                <a:lnTo>
                  <a:pt x="6965978" y="942975"/>
                </a:lnTo>
                <a:lnTo>
                  <a:pt x="6986134" y="981075"/>
                </a:lnTo>
                <a:lnTo>
                  <a:pt x="7006289" y="1017587"/>
                </a:lnTo>
                <a:lnTo>
                  <a:pt x="7026444" y="1055687"/>
                </a:lnTo>
                <a:lnTo>
                  <a:pt x="7044919" y="1095375"/>
                </a:lnTo>
                <a:lnTo>
                  <a:pt x="7063395" y="1136650"/>
                </a:lnTo>
                <a:lnTo>
                  <a:pt x="7078511" y="1182687"/>
                </a:lnTo>
                <a:lnTo>
                  <a:pt x="7088589" y="1235075"/>
                </a:lnTo>
                <a:lnTo>
                  <a:pt x="7098666" y="1295400"/>
                </a:lnTo>
                <a:lnTo>
                  <a:pt x="7100346" y="1363662"/>
                </a:lnTo>
                <a:lnTo>
                  <a:pt x="7098666" y="1431925"/>
                </a:lnTo>
                <a:lnTo>
                  <a:pt x="7088589" y="1492250"/>
                </a:lnTo>
                <a:lnTo>
                  <a:pt x="7078511" y="1544637"/>
                </a:lnTo>
                <a:lnTo>
                  <a:pt x="7063395" y="1589087"/>
                </a:lnTo>
                <a:lnTo>
                  <a:pt x="7044919" y="1631950"/>
                </a:lnTo>
                <a:lnTo>
                  <a:pt x="7026444" y="1671637"/>
                </a:lnTo>
                <a:lnTo>
                  <a:pt x="7006289" y="1708150"/>
                </a:lnTo>
                <a:lnTo>
                  <a:pt x="6986134" y="1743075"/>
                </a:lnTo>
                <a:lnTo>
                  <a:pt x="6965978" y="1782762"/>
                </a:lnTo>
                <a:lnTo>
                  <a:pt x="6949183" y="1824037"/>
                </a:lnTo>
                <a:lnTo>
                  <a:pt x="6934066" y="1870075"/>
                </a:lnTo>
                <a:lnTo>
                  <a:pt x="6922309" y="1922462"/>
                </a:lnTo>
                <a:lnTo>
                  <a:pt x="6913910" y="1982787"/>
                </a:lnTo>
                <a:lnTo>
                  <a:pt x="6910551" y="2051050"/>
                </a:lnTo>
                <a:lnTo>
                  <a:pt x="6913910" y="2119312"/>
                </a:lnTo>
                <a:lnTo>
                  <a:pt x="6922309" y="2179637"/>
                </a:lnTo>
                <a:lnTo>
                  <a:pt x="6934066" y="2232025"/>
                </a:lnTo>
                <a:lnTo>
                  <a:pt x="6949183" y="2278062"/>
                </a:lnTo>
                <a:lnTo>
                  <a:pt x="6965978" y="2319337"/>
                </a:lnTo>
                <a:lnTo>
                  <a:pt x="6986134" y="2359025"/>
                </a:lnTo>
                <a:lnTo>
                  <a:pt x="7006289" y="2395537"/>
                </a:lnTo>
                <a:lnTo>
                  <a:pt x="7026444" y="2433637"/>
                </a:lnTo>
                <a:lnTo>
                  <a:pt x="7044919" y="2471737"/>
                </a:lnTo>
                <a:lnTo>
                  <a:pt x="7063395" y="2513012"/>
                </a:lnTo>
                <a:lnTo>
                  <a:pt x="7078511" y="2560637"/>
                </a:lnTo>
                <a:lnTo>
                  <a:pt x="7088589" y="2613025"/>
                </a:lnTo>
                <a:lnTo>
                  <a:pt x="7098666" y="2671762"/>
                </a:lnTo>
                <a:lnTo>
                  <a:pt x="7100346" y="2741612"/>
                </a:lnTo>
                <a:lnTo>
                  <a:pt x="7098666" y="2809875"/>
                </a:lnTo>
                <a:lnTo>
                  <a:pt x="7088589" y="2868612"/>
                </a:lnTo>
                <a:lnTo>
                  <a:pt x="7078511" y="2922587"/>
                </a:lnTo>
                <a:lnTo>
                  <a:pt x="7063395" y="2967037"/>
                </a:lnTo>
                <a:lnTo>
                  <a:pt x="7044919" y="3009900"/>
                </a:lnTo>
                <a:lnTo>
                  <a:pt x="7026444" y="3046412"/>
                </a:lnTo>
                <a:lnTo>
                  <a:pt x="7006289" y="3084512"/>
                </a:lnTo>
                <a:lnTo>
                  <a:pt x="6986134" y="3121025"/>
                </a:lnTo>
                <a:lnTo>
                  <a:pt x="6965978" y="3160712"/>
                </a:lnTo>
                <a:lnTo>
                  <a:pt x="6949183" y="3201987"/>
                </a:lnTo>
                <a:lnTo>
                  <a:pt x="6934066" y="3248025"/>
                </a:lnTo>
                <a:lnTo>
                  <a:pt x="6922309" y="3300412"/>
                </a:lnTo>
                <a:lnTo>
                  <a:pt x="6913910" y="3360737"/>
                </a:lnTo>
                <a:lnTo>
                  <a:pt x="6910551" y="3427412"/>
                </a:lnTo>
                <a:lnTo>
                  <a:pt x="6913910" y="3497262"/>
                </a:lnTo>
                <a:lnTo>
                  <a:pt x="6922309" y="3557587"/>
                </a:lnTo>
                <a:lnTo>
                  <a:pt x="6934066" y="3609975"/>
                </a:lnTo>
                <a:lnTo>
                  <a:pt x="6949183" y="3656012"/>
                </a:lnTo>
                <a:lnTo>
                  <a:pt x="6965978" y="3697287"/>
                </a:lnTo>
                <a:lnTo>
                  <a:pt x="6986134" y="3736975"/>
                </a:lnTo>
                <a:lnTo>
                  <a:pt x="7026444" y="3811587"/>
                </a:lnTo>
                <a:lnTo>
                  <a:pt x="7044919" y="3848100"/>
                </a:lnTo>
                <a:lnTo>
                  <a:pt x="7063395" y="3890962"/>
                </a:lnTo>
                <a:lnTo>
                  <a:pt x="7078511" y="3935412"/>
                </a:lnTo>
                <a:lnTo>
                  <a:pt x="7088589" y="3987800"/>
                </a:lnTo>
                <a:lnTo>
                  <a:pt x="7098666" y="4048125"/>
                </a:lnTo>
                <a:lnTo>
                  <a:pt x="7100346" y="4116387"/>
                </a:lnTo>
                <a:lnTo>
                  <a:pt x="7098666" y="4186237"/>
                </a:lnTo>
                <a:lnTo>
                  <a:pt x="7088589" y="4244975"/>
                </a:lnTo>
                <a:lnTo>
                  <a:pt x="7078511" y="4297362"/>
                </a:lnTo>
                <a:lnTo>
                  <a:pt x="7063395" y="4343400"/>
                </a:lnTo>
                <a:lnTo>
                  <a:pt x="7044919" y="4386262"/>
                </a:lnTo>
                <a:lnTo>
                  <a:pt x="7026444" y="4424362"/>
                </a:lnTo>
                <a:lnTo>
                  <a:pt x="6986134" y="4498975"/>
                </a:lnTo>
                <a:lnTo>
                  <a:pt x="6965978" y="4537075"/>
                </a:lnTo>
                <a:lnTo>
                  <a:pt x="6949183" y="4579937"/>
                </a:lnTo>
                <a:lnTo>
                  <a:pt x="6934066" y="4625975"/>
                </a:lnTo>
                <a:lnTo>
                  <a:pt x="6922309" y="4678362"/>
                </a:lnTo>
                <a:lnTo>
                  <a:pt x="6913910" y="4738687"/>
                </a:lnTo>
                <a:lnTo>
                  <a:pt x="6910551" y="4806950"/>
                </a:lnTo>
                <a:lnTo>
                  <a:pt x="6913910" y="4875212"/>
                </a:lnTo>
                <a:lnTo>
                  <a:pt x="6922309" y="4935537"/>
                </a:lnTo>
                <a:lnTo>
                  <a:pt x="6934066" y="4987925"/>
                </a:lnTo>
                <a:lnTo>
                  <a:pt x="6949183" y="5033962"/>
                </a:lnTo>
                <a:lnTo>
                  <a:pt x="6965978" y="5075237"/>
                </a:lnTo>
                <a:lnTo>
                  <a:pt x="6986134" y="5114925"/>
                </a:lnTo>
                <a:lnTo>
                  <a:pt x="7006289" y="5149850"/>
                </a:lnTo>
                <a:lnTo>
                  <a:pt x="7026444" y="5186362"/>
                </a:lnTo>
                <a:lnTo>
                  <a:pt x="7044919" y="5226050"/>
                </a:lnTo>
                <a:lnTo>
                  <a:pt x="7063395" y="5268912"/>
                </a:lnTo>
                <a:lnTo>
                  <a:pt x="7078511" y="5313362"/>
                </a:lnTo>
                <a:lnTo>
                  <a:pt x="7088589" y="5365750"/>
                </a:lnTo>
                <a:lnTo>
                  <a:pt x="7098666" y="5426075"/>
                </a:lnTo>
                <a:lnTo>
                  <a:pt x="7100346" y="5494337"/>
                </a:lnTo>
                <a:lnTo>
                  <a:pt x="7098666" y="5562600"/>
                </a:lnTo>
                <a:lnTo>
                  <a:pt x="7088589" y="5622925"/>
                </a:lnTo>
                <a:lnTo>
                  <a:pt x="7078511" y="5675312"/>
                </a:lnTo>
                <a:lnTo>
                  <a:pt x="7063395" y="5721350"/>
                </a:lnTo>
                <a:lnTo>
                  <a:pt x="7044919" y="5762625"/>
                </a:lnTo>
                <a:lnTo>
                  <a:pt x="7026444" y="5802312"/>
                </a:lnTo>
                <a:lnTo>
                  <a:pt x="7006289" y="5840412"/>
                </a:lnTo>
                <a:lnTo>
                  <a:pt x="6986134" y="5876925"/>
                </a:lnTo>
                <a:lnTo>
                  <a:pt x="6965978" y="5915025"/>
                </a:lnTo>
                <a:lnTo>
                  <a:pt x="6949183" y="5956300"/>
                </a:lnTo>
                <a:lnTo>
                  <a:pt x="6934066" y="6003925"/>
                </a:lnTo>
                <a:lnTo>
                  <a:pt x="6922309" y="6056312"/>
                </a:lnTo>
                <a:lnTo>
                  <a:pt x="6913910" y="6113462"/>
                </a:lnTo>
                <a:lnTo>
                  <a:pt x="6910551" y="6183312"/>
                </a:lnTo>
                <a:lnTo>
                  <a:pt x="6913910" y="6251575"/>
                </a:lnTo>
                <a:lnTo>
                  <a:pt x="6922309" y="6311900"/>
                </a:lnTo>
                <a:lnTo>
                  <a:pt x="6934066" y="6361112"/>
                </a:lnTo>
                <a:lnTo>
                  <a:pt x="6949183" y="6407150"/>
                </a:lnTo>
                <a:lnTo>
                  <a:pt x="6965978" y="6448425"/>
                </a:lnTo>
                <a:lnTo>
                  <a:pt x="6984454" y="6488112"/>
                </a:lnTo>
                <a:lnTo>
                  <a:pt x="7002930" y="6523037"/>
                </a:lnTo>
                <a:lnTo>
                  <a:pt x="7023085" y="6561137"/>
                </a:lnTo>
                <a:lnTo>
                  <a:pt x="7043240" y="6597650"/>
                </a:lnTo>
                <a:lnTo>
                  <a:pt x="7060036" y="6640512"/>
                </a:lnTo>
                <a:lnTo>
                  <a:pt x="7076832" y="6683375"/>
                </a:lnTo>
                <a:lnTo>
                  <a:pt x="7086909" y="6735762"/>
                </a:lnTo>
                <a:lnTo>
                  <a:pt x="7095307" y="6791325"/>
                </a:lnTo>
                <a:lnTo>
                  <a:pt x="7100346" y="6858000"/>
                </a:lnTo>
                <a:lnTo>
                  <a:pt x="6955967" y="6858000"/>
                </a:lnTo>
                <a:lnTo>
                  <a:pt x="0" y="6858000"/>
                </a:lnTo>
                <a:close/>
              </a:path>
            </a:pathLst>
          </a:custGeom>
          <a:solidFill>
            <a:schemeClr val="accent1">
              <a:lumMod val="50000"/>
              <a:alpha val="25000"/>
            </a:schemeClr>
          </a:solidFill>
          <a:ln w="0">
            <a:noFill/>
            <a:prstDash val="solid"/>
            <a:round/>
            <a:headEnd/>
            <a:tailEnd/>
          </a:ln>
        </p:spPr>
        <p:txBody>
          <a:bodyPr wrap="square" rtlCol="0" anchor="ctr">
            <a:noAutofit/>
          </a:bodyPr>
          <a:lstStyle/>
          <a:p>
            <a:pPr algn="ctr" defTabSz="457200"/>
            <a:endParaRPr lang="en-US" dirty="0">
              <a:solidFill>
                <a:schemeClr val="tx1"/>
              </a:solidFill>
            </a:endParaRPr>
          </a:p>
        </p:txBody>
      </p:sp>
      <p:sp>
        <p:nvSpPr>
          <p:cNvPr id="2" name="Titolo 1">
            <a:extLst>
              <a:ext uri="{FF2B5EF4-FFF2-40B4-BE49-F238E27FC236}">
                <a16:creationId xmlns:a16="http://schemas.microsoft.com/office/drawing/2014/main" id="{FB66322B-2888-81E3-A2C1-D32F0750EFD9}"/>
              </a:ext>
            </a:extLst>
          </p:cNvPr>
          <p:cNvSpPr>
            <a:spLocks noGrp="1"/>
          </p:cNvSpPr>
          <p:nvPr>
            <p:ph type="ctrTitle"/>
          </p:nvPr>
        </p:nvSpPr>
        <p:spPr>
          <a:xfrm>
            <a:off x="761261" y="776436"/>
            <a:ext cx="5282519" cy="4504620"/>
          </a:xfrm>
        </p:spPr>
        <p:txBody>
          <a:bodyPr anchor="ctr">
            <a:normAutofit/>
          </a:bodyPr>
          <a:lstStyle/>
          <a:p>
            <a:r>
              <a:rPr lang="it-IT" sz="3200" b="1" dirty="0">
                <a:effectLst/>
                <a:latin typeface="Bookman Old Style" panose="02050604050505020204" pitchFamily="18" charset="0"/>
                <a:ea typeface="Calibri" panose="020F0502020204030204" pitchFamily="34" charset="0"/>
                <a:cs typeface="Arial" panose="020B0604020202020204" pitchFamily="34" charset="0"/>
              </a:rPr>
              <a:t>Le modalità di accesso al “Fondo per l’avvio di opere indifferibili” </a:t>
            </a:r>
            <a:br>
              <a:rPr lang="it-IT" sz="3200" b="1" dirty="0">
                <a:effectLst/>
                <a:latin typeface="Bookman Old Style" panose="02050604050505020204" pitchFamily="18" charset="0"/>
                <a:ea typeface="Calibri" panose="020F0502020204030204" pitchFamily="34" charset="0"/>
                <a:cs typeface="Arial" panose="020B0604020202020204" pitchFamily="34" charset="0"/>
              </a:rPr>
            </a:br>
            <a:r>
              <a:rPr lang="it-IT" sz="3200" b="1" dirty="0">
                <a:effectLst/>
                <a:latin typeface="Bookman Old Style" panose="02050604050505020204" pitchFamily="18" charset="0"/>
                <a:ea typeface="Calibri" panose="020F0502020204030204" pitchFamily="34" charset="0"/>
                <a:cs typeface="Arial" panose="020B0604020202020204" pitchFamily="34" charset="0"/>
              </a:rPr>
              <a:t>per la revisione prezzi opere PNRR</a:t>
            </a:r>
            <a:endParaRPr lang="it-IT" sz="3200" dirty="0"/>
          </a:p>
        </p:txBody>
      </p:sp>
      <p:sp>
        <p:nvSpPr>
          <p:cNvPr id="3" name="Sottotitolo 2">
            <a:extLst>
              <a:ext uri="{FF2B5EF4-FFF2-40B4-BE49-F238E27FC236}">
                <a16:creationId xmlns:a16="http://schemas.microsoft.com/office/drawing/2014/main" id="{FBEEFA24-6207-2F14-CDC2-71C2EF49FFF5}"/>
              </a:ext>
            </a:extLst>
          </p:cNvPr>
          <p:cNvSpPr>
            <a:spLocks noGrp="1"/>
          </p:cNvSpPr>
          <p:nvPr>
            <p:ph type="subTitle" idx="1"/>
          </p:nvPr>
        </p:nvSpPr>
        <p:spPr>
          <a:xfrm>
            <a:off x="811960" y="4428300"/>
            <a:ext cx="5284040" cy="1549593"/>
          </a:xfrm>
        </p:spPr>
        <p:txBody>
          <a:bodyPr>
            <a:normAutofit fontScale="70000" lnSpcReduction="20000"/>
          </a:bodyPr>
          <a:lstStyle/>
          <a:p>
            <a:r>
              <a:rPr lang="it-IT" sz="3600" i="1" dirty="0">
                <a:solidFill>
                  <a:schemeClr val="tx1">
                    <a:alpha val="60000"/>
                  </a:schemeClr>
                </a:solidFill>
              </a:rPr>
              <a:t>Veronica Nicotra </a:t>
            </a:r>
          </a:p>
          <a:p>
            <a:r>
              <a:rPr lang="it-IT" sz="3600" i="1" dirty="0">
                <a:solidFill>
                  <a:schemeClr val="tx1">
                    <a:alpha val="60000"/>
                  </a:schemeClr>
                </a:solidFill>
              </a:rPr>
              <a:t>Stefania Dota </a:t>
            </a:r>
          </a:p>
          <a:p>
            <a:r>
              <a:rPr lang="it-IT" sz="3600" i="1" dirty="0">
                <a:solidFill>
                  <a:schemeClr val="tx1">
                    <a:alpha val="60000"/>
                  </a:schemeClr>
                </a:solidFill>
              </a:rPr>
              <a:t>Andrea Ferri</a:t>
            </a:r>
          </a:p>
          <a:p>
            <a:r>
              <a:rPr lang="it-IT" sz="3400" b="1" dirty="0">
                <a:solidFill>
                  <a:schemeClr val="tx1">
                    <a:alpha val="60000"/>
                  </a:schemeClr>
                </a:solidFill>
              </a:rPr>
              <a:t>Webinar 19 settembre 2022</a:t>
            </a:r>
          </a:p>
        </p:txBody>
      </p:sp>
      <p:pic>
        <p:nvPicPr>
          <p:cNvPr id="4" name="Immagine 3">
            <a:extLst>
              <a:ext uri="{FF2B5EF4-FFF2-40B4-BE49-F238E27FC236}">
                <a16:creationId xmlns:a16="http://schemas.microsoft.com/office/drawing/2014/main" id="{65121343-8A9F-0D7F-5C81-3F36E031FD38}"/>
              </a:ext>
            </a:extLst>
          </p:cNvPr>
          <p:cNvPicPr>
            <a:picLocks noChangeAspect="1"/>
          </p:cNvPicPr>
          <p:nvPr/>
        </p:nvPicPr>
        <p:blipFill>
          <a:blip r:embed="rId2"/>
          <a:stretch>
            <a:fillRect/>
          </a:stretch>
        </p:blipFill>
        <p:spPr>
          <a:xfrm>
            <a:off x="7805604" y="1654902"/>
            <a:ext cx="3548195" cy="3548195"/>
          </a:xfrm>
          <a:prstGeom prst="rect">
            <a:avLst/>
          </a:prstGeom>
        </p:spPr>
      </p:pic>
    </p:spTree>
    <p:extLst>
      <p:ext uri="{BB962C8B-B14F-4D97-AF65-F5344CB8AC3E}">
        <p14:creationId xmlns:p14="http://schemas.microsoft.com/office/powerpoint/2010/main" val="3730991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CCED10-8759-6F15-A265-283821FC7555}"/>
              </a:ext>
            </a:extLst>
          </p:cNvPr>
          <p:cNvSpPr>
            <a:spLocks noGrp="1"/>
          </p:cNvSpPr>
          <p:nvPr>
            <p:ph type="title"/>
          </p:nvPr>
        </p:nvSpPr>
        <p:spPr>
          <a:xfrm>
            <a:off x="1271588" y="662400"/>
            <a:ext cx="10055721" cy="789883"/>
          </a:xfrm>
        </p:spPr>
        <p:txBody>
          <a:bodyPr anchor="t">
            <a:normAutofit/>
          </a:bodyPr>
          <a:lstStyle/>
          <a:p>
            <a:r>
              <a:rPr lang="it-IT" sz="2800" b="1" i="1" dirty="0">
                <a:solidFill>
                  <a:srgbClr val="FFC000"/>
                </a:solidFill>
                <a:latin typeface="Bookman Old Style" panose="02050604050505020204" pitchFamily="18" charset="0"/>
                <a:cs typeface="Arial" panose="020B0604020202020204" pitchFamily="34" charset="0"/>
              </a:rPr>
              <a:t>PNRR-PNC. Le regole contabili essenziali</a:t>
            </a:r>
          </a:p>
        </p:txBody>
      </p:sp>
      <p:sp>
        <p:nvSpPr>
          <p:cNvPr id="3" name="Segnaposto contenuto 2">
            <a:extLst>
              <a:ext uri="{FF2B5EF4-FFF2-40B4-BE49-F238E27FC236}">
                <a16:creationId xmlns:a16="http://schemas.microsoft.com/office/drawing/2014/main" id="{6D144F09-68CB-E268-E03A-5889016EAD9B}"/>
              </a:ext>
            </a:extLst>
          </p:cNvPr>
          <p:cNvSpPr>
            <a:spLocks noGrp="1"/>
          </p:cNvSpPr>
          <p:nvPr>
            <p:ph idx="1"/>
          </p:nvPr>
        </p:nvSpPr>
        <p:spPr>
          <a:xfrm>
            <a:off x="1271588" y="1452284"/>
            <a:ext cx="10089112" cy="4374776"/>
          </a:xfrm>
        </p:spPr>
        <p:txBody>
          <a:bodyPr>
            <a:normAutofit lnSpcReduction="10000"/>
          </a:bodyPr>
          <a:lstStyle/>
          <a:p>
            <a:pPr>
              <a:lnSpc>
                <a:spcPct val="110000"/>
              </a:lnSpc>
              <a:spcBef>
                <a:spcPts val="600"/>
              </a:spcBef>
              <a:spcAft>
                <a:spcPts val="600"/>
              </a:spcAft>
              <a:buClr>
                <a:srgbClr val="0070C0"/>
              </a:buClr>
            </a:pPr>
            <a:r>
              <a:rPr lang="it-IT" sz="2000" b="0" i="0" u="none" strike="noStrike" baseline="0" dirty="0">
                <a:solidFill>
                  <a:srgbClr val="000000"/>
                </a:solidFill>
                <a:latin typeface="Arial" panose="020B0604020202020204" pitchFamily="34" charset="0"/>
              </a:rPr>
              <a:t>DL 77/2021 (</a:t>
            </a:r>
            <a:r>
              <a:rPr lang="it-IT" sz="2000" b="0" i="1" u="none" strike="noStrike" baseline="0" dirty="0">
                <a:solidFill>
                  <a:srgbClr val="000000"/>
                </a:solidFill>
                <a:latin typeface="Arial" panose="020B0604020202020204" pitchFamily="34" charset="0"/>
              </a:rPr>
              <a:t>Governance </a:t>
            </a:r>
            <a:r>
              <a:rPr lang="it-IT" sz="2000" b="0" i="0" u="none" strike="noStrike" baseline="0" dirty="0">
                <a:solidFill>
                  <a:srgbClr val="000000"/>
                </a:solidFill>
                <a:latin typeface="Arial" panose="020B0604020202020204" pitchFamily="34" charset="0"/>
              </a:rPr>
              <a:t>PNRR) </a:t>
            </a:r>
            <a:r>
              <a:rPr lang="it-IT" sz="2000" b="1" i="0" u="none" strike="noStrike" baseline="0" dirty="0">
                <a:solidFill>
                  <a:srgbClr val="000000"/>
                </a:solidFill>
                <a:latin typeface="Arial" panose="020B0604020202020204" pitchFamily="34" charset="0"/>
              </a:rPr>
              <a:t>deroghe e semplificazioni:</a:t>
            </a:r>
          </a:p>
          <a:p>
            <a:pPr lvl="1">
              <a:lnSpc>
                <a:spcPct val="110000"/>
              </a:lnSpc>
              <a:spcBef>
                <a:spcPts val="600"/>
              </a:spcBef>
              <a:spcAft>
                <a:spcPts val="600"/>
              </a:spcAft>
              <a:buClr>
                <a:srgbClr val="0070C0"/>
              </a:buClr>
            </a:pPr>
            <a:r>
              <a:rPr lang="it-IT" sz="1600" dirty="0">
                <a:latin typeface="Arial Narrow" panose="020B0606020202030204" pitchFamily="34" charset="0"/>
              </a:rPr>
              <a:t>Utilizzo risorse PNRR </a:t>
            </a:r>
            <a:r>
              <a:rPr lang="it-IT" sz="1600" b="1" i="1" dirty="0">
                <a:latin typeface="Arial Narrow" panose="020B0606020202030204" pitchFamily="34" charset="0"/>
              </a:rPr>
              <a:t>in deroga ai limiti per gli enti in disavanzo</a:t>
            </a:r>
            <a:r>
              <a:rPr lang="it-IT" sz="1600" dirty="0">
                <a:latin typeface="Arial Narrow" panose="020B0606020202030204" pitchFamily="34" charset="0"/>
              </a:rPr>
              <a:t> ex co. 897-898 l.145/2018 (art.15, co. 3)</a:t>
            </a:r>
            <a:endParaRPr lang="it-IT" sz="1200" dirty="0">
              <a:latin typeface="Arial Narrow" panose="020B0606020202030204" pitchFamily="34" charset="0"/>
            </a:endParaRPr>
          </a:p>
          <a:p>
            <a:pPr lvl="1">
              <a:lnSpc>
                <a:spcPct val="110000"/>
              </a:lnSpc>
              <a:spcBef>
                <a:spcPts val="1200"/>
              </a:spcBef>
              <a:spcAft>
                <a:spcPts val="600"/>
              </a:spcAft>
              <a:buClr>
                <a:srgbClr val="0070C0"/>
              </a:buClr>
            </a:pPr>
            <a:r>
              <a:rPr lang="it-IT" sz="1600" b="1" i="1" dirty="0">
                <a:latin typeface="Arial Narrow" panose="020B0606020202030204" pitchFamily="34" charset="0"/>
              </a:rPr>
              <a:t>Accertamento </a:t>
            </a:r>
            <a:r>
              <a:rPr lang="it-IT" sz="1600" dirty="0">
                <a:latin typeface="Arial Narrow" panose="020B0606020202030204" pitchFamily="34" charset="0"/>
              </a:rPr>
              <a:t>risorse PNRR </a:t>
            </a:r>
            <a:r>
              <a:rPr lang="it-IT" sz="1600" b="1" i="1" dirty="0">
                <a:latin typeface="Arial Narrow" panose="020B0606020202030204" pitchFamily="34" charset="0"/>
              </a:rPr>
              <a:t>su base atto di assegnazione / riparto</a:t>
            </a:r>
            <a:r>
              <a:rPr lang="it-IT" sz="1600" dirty="0">
                <a:latin typeface="Arial Narrow" panose="020B0606020202030204" pitchFamily="34" charset="0"/>
              </a:rPr>
              <a:t>, imputando agli esercizi di esigibilità indicati dall’atto </a:t>
            </a:r>
            <a:br>
              <a:rPr lang="it-IT" sz="1600" dirty="0">
                <a:latin typeface="Arial Narrow" panose="020B0606020202030204" pitchFamily="34" charset="0"/>
              </a:rPr>
            </a:br>
            <a:r>
              <a:rPr lang="it-IT" sz="1600" dirty="0">
                <a:latin typeface="Arial Narrow" panose="020B0606020202030204" pitchFamily="34" charset="0"/>
              </a:rPr>
              <a:t>(art.15, co. 4)</a:t>
            </a:r>
            <a:endParaRPr lang="it-IT" sz="1200" dirty="0">
              <a:latin typeface="Arial Narrow" panose="020B0606020202030204" pitchFamily="34" charset="0"/>
            </a:endParaRPr>
          </a:p>
          <a:p>
            <a:pPr lvl="1">
              <a:lnSpc>
                <a:spcPct val="110000"/>
              </a:lnSpc>
              <a:spcBef>
                <a:spcPts val="1200"/>
              </a:spcBef>
              <a:spcAft>
                <a:spcPts val="600"/>
              </a:spcAft>
              <a:buClr>
                <a:srgbClr val="0070C0"/>
              </a:buClr>
            </a:pPr>
            <a:r>
              <a:rPr lang="it-IT" sz="1600" b="1" i="1" dirty="0">
                <a:latin typeface="Arial Narrow" panose="020B0606020202030204" pitchFamily="34" charset="0"/>
              </a:rPr>
              <a:t>Variazioni di bilancio in esercizio provvisorio o in gestione provvisoria, per tutti gli investimenti </a:t>
            </a:r>
            <a:r>
              <a:rPr lang="it-IT" sz="1600" dirty="0">
                <a:latin typeface="Arial Narrow" panose="020B0606020202030204" pitchFamily="34" charset="0"/>
              </a:rPr>
              <a:t>(art. 15, co. 4-bis)</a:t>
            </a:r>
          </a:p>
          <a:p>
            <a:pPr>
              <a:lnSpc>
                <a:spcPct val="110000"/>
              </a:lnSpc>
              <a:spcBef>
                <a:spcPts val="1200"/>
              </a:spcBef>
              <a:spcAft>
                <a:spcPts val="600"/>
              </a:spcAft>
              <a:buClr>
                <a:srgbClr val="0070C0"/>
              </a:buClr>
            </a:pPr>
            <a:r>
              <a:rPr lang="it-IT" sz="2000" b="0" i="0" u="none" strike="noStrike" baseline="0" dirty="0">
                <a:solidFill>
                  <a:srgbClr val="000000"/>
                </a:solidFill>
                <a:latin typeface="Arial" panose="020B0604020202020204" pitchFamily="34" charset="0"/>
              </a:rPr>
              <a:t>DL 152/2021 (Attuazione PNRR): </a:t>
            </a:r>
          </a:p>
          <a:p>
            <a:pPr lvl="1">
              <a:lnSpc>
                <a:spcPct val="110000"/>
              </a:lnSpc>
              <a:spcBef>
                <a:spcPts val="1200"/>
              </a:spcBef>
              <a:spcAft>
                <a:spcPts val="600"/>
              </a:spcAft>
              <a:buClr>
                <a:srgbClr val="0070C0"/>
              </a:buClr>
            </a:pPr>
            <a:r>
              <a:rPr lang="it-IT" sz="1600" b="1" i="1" dirty="0">
                <a:latin typeface="Arial Narrow" panose="020B0606020202030204" pitchFamily="34" charset="0"/>
              </a:rPr>
              <a:t>Anticipi ai soggetti attuatori </a:t>
            </a:r>
            <a:r>
              <a:rPr lang="it-IT" sz="1600" dirty="0">
                <a:latin typeface="Arial Narrow" panose="020B0606020202030204" pitchFamily="34" charset="0"/>
              </a:rPr>
              <a:t>«ivi compresi gli enti territoriali», su richiesta dei ministeri titolari delle misure PNRR e a valere sul fondo rotativo speciale costituito presso il Mef, </a:t>
            </a:r>
            <a:r>
              <a:rPr lang="it-IT" sz="1600" b="1" dirty="0">
                <a:latin typeface="Arial Narrow" panose="020B0606020202030204" pitchFamily="34" charset="0"/>
              </a:rPr>
              <a:t>che </a:t>
            </a:r>
            <a:r>
              <a:rPr lang="it-IT" sz="1600" b="1" i="1" dirty="0">
                <a:latin typeface="Arial Narrow" panose="020B0606020202030204" pitchFamily="34" charset="0"/>
              </a:rPr>
              <a:t>«costituiscono trasferimenti di risorse per la realizzazione tempestiva degli interventi» </a:t>
            </a:r>
            <a:r>
              <a:rPr lang="it-IT" sz="1600" dirty="0">
                <a:latin typeface="Arial Narrow" panose="020B0606020202030204" pitchFamily="34" charset="0"/>
              </a:rPr>
              <a:t>(art. 9, co. 6)</a:t>
            </a:r>
          </a:p>
          <a:p>
            <a:pPr lvl="1">
              <a:lnSpc>
                <a:spcPct val="110000"/>
              </a:lnSpc>
              <a:spcBef>
                <a:spcPts val="1200"/>
              </a:spcBef>
              <a:spcAft>
                <a:spcPts val="600"/>
              </a:spcAft>
              <a:buClr>
                <a:srgbClr val="0070C0"/>
              </a:buClr>
            </a:pPr>
            <a:r>
              <a:rPr lang="it-IT" sz="1600" b="0" i="0" u="none" strike="noStrike" baseline="0" dirty="0">
                <a:solidFill>
                  <a:srgbClr val="000000"/>
                </a:solidFill>
                <a:latin typeface="Arial Narrow" panose="020B0606020202030204" pitchFamily="34" charset="0"/>
              </a:rPr>
              <a:t>La FAQ ARCONET 48/2021 dettaglia </a:t>
            </a:r>
            <a:r>
              <a:rPr lang="it-IT" sz="1600" b="1" i="0" u="none" strike="noStrike" baseline="0" dirty="0">
                <a:solidFill>
                  <a:srgbClr val="000000"/>
                </a:solidFill>
                <a:latin typeface="Arial Narrow" panose="020B0606020202030204" pitchFamily="34" charset="0"/>
              </a:rPr>
              <a:t>i criteri di contabilizzazione, </a:t>
            </a:r>
            <a:r>
              <a:rPr lang="it-IT" sz="1600" i="0" u="none" strike="noStrike" baseline="0" dirty="0">
                <a:solidFill>
                  <a:srgbClr val="000000"/>
                </a:solidFill>
                <a:latin typeface="Arial Narrow" panose="020B0606020202030204" pitchFamily="34" charset="0"/>
              </a:rPr>
              <a:t>confermando il carattere  semplificativo e </a:t>
            </a:r>
            <a:r>
              <a:rPr lang="it-IT" sz="1600" b="1" i="0" u="none" strike="noStrike" baseline="0" dirty="0">
                <a:solidFill>
                  <a:srgbClr val="000000"/>
                </a:solidFill>
                <a:latin typeface="Arial Narrow" panose="020B0606020202030204" pitchFamily="34" charset="0"/>
              </a:rPr>
              <a:t>di anticipo nel </a:t>
            </a:r>
            <a:r>
              <a:rPr lang="it-IT" sz="1600" b="1" i="1" u="none" strike="noStrike" baseline="0" dirty="0">
                <a:solidFill>
                  <a:srgbClr val="000000"/>
                </a:solidFill>
                <a:latin typeface="Arial Narrow" panose="020B0606020202030204" pitchFamily="34" charset="0"/>
              </a:rPr>
              <a:t>timing </a:t>
            </a:r>
            <a:r>
              <a:rPr lang="it-IT" sz="1600" b="1" i="0" u="none" strike="noStrike" baseline="0" dirty="0">
                <a:solidFill>
                  <a:srgbClr val="000000"/>
                </a:solidFill>
                <a:latin typeface="Arial Narrow" panose="020B0606020202030204" pitchFamily="34" charset="0"/>
              </a:rPr>
              <a:t>di erogazione delle risorse del comma 6</a:t>
            </a:r>
            <a:endParaRPr lang="it-IT" sz="1600" i="1" dirty="0">
              <a:latin typeface="Arial Narrow" panose="020B0606020202030204" pitchFamily="34" charset="0"/>
            </a:endParaRPr>
          </a:p>
          <a:p>
            <a:pPr algn="l"/>
            <a:endParaRPr lang="it-IT" sz="2000" u="sng" dirty="0">
              <a:solidFill>
                <a:schemeClr val="tx1">
                  <a:alpha val="60000"/>
                </a:schemeClr>
              </a:solidFill>
            </a:endParaRPr>
          </a:p>
        </p:txBody>
      </p:sp>
      <p:sp>
        <p:nvSpPr>
          <p:cNvPr id="4" name="Segnaposto numero diapositiva 3">
            <a:extLst>
              <a:ext uri="{FF2B5EF4-FFF2-40B4-BE49-F238E27FC236}">
                <a16:creationId xmlns:a16="http://schemas.microsoft.com/office/drawing/2014/main" id="{2E2586FB-A1BA-87AA-B29C-4FCE4913B8E5}"/>
              </a:ext>
            </a:extLst>
          </p:cNvPr>
          <p:cNvSpPr>
            <a:spLocks noGrp="1"/>
          </p:cNvSpPr>
          <p:nvPr>
            <p:ph type="sldNum" sz="quarter" idx="12"/>
          </p:nvPr>
        </p:nvSpPr>
        <p:spPr/>
        <p:txBody>
          <a:bodyPr/>
          <a:lstStyle/>
          <a:p>
            <a:fld id="{9DA4BDF8-E859-4D2B-B546-22BCD993EAD1}" type="slidenum">
              <a:rPr lang="it-IT" smtClean="0"/>
              <a:t>10</a:t>
            </a:fld>
            <a:endParaRPr lang="it-IT"/>
          </a:p>
        </p:txBody>
      </p:sp>
    </p:spTree>
    <p:extLst>
      <p:ext uri="{BB962C8B-B14F-4D97-AF65-F5344CB8AC3E}">
        <p14:creationId xmlns:p14="http://schemas.microsoft.com/office/powerpoint/2010/main" val="32560797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24EBA0A-F647-EA1A-E45C-0FC3F100D9C2}"/>
              </a:ext>
            </a:extLst>
          </p:cNvPr>
          <p:cNvSpPr>
            <a:spLocks noGrp="1"/>
          </p:cNvSpPr>
          <p:nvPr>
            <p:ph idx="1"/>
          </p:nvPr>
        </p:nvSpPr>
        <p:spPr/>
        <p:txBody>
          <a:bodyPr/>
          <a:lstStyle/>
          <a:p>
            <a:pPr marL="0" indent="0" algn="ctr">
              <a:buNone/>
            </a:pPr>
            <a:endParaRPr lang="it-IT" dirty="0"/>
          </a:p>
          <a:p>
            <a:pPr marL="0" indent="0" algn="ctr">
              <a:buNone/>
            </a:pPr>
            <a:endParaRPr lang="it-IT" dirty="0"/>
          </a:p>
          <a:p>
            <a:pPr marL="0" indent="0" algn="ctr">
              <a:buNone/>
            </a:pPr>
            <a:endParaRPr lang="it-IT" dirty="0"/>
          </a:p>
          <a:p>
            <a:pPr marL="0" indent="0" algn="ctr">
              <a:buNone/>
            </a:pPr>
            <a:r>
              <a:rPr lang="it-IT" sz="6000" dirty="0">
                <a:solidFill>
                  <a:srgbClr val="002060"/>
                </a:solidFill>
              </a:rPr>
              <a:t>Grazie per l’attenzione</a:t>
            </a:r>
          </a:p>
        </p:txBody>
      </p:sp>
    </p:spTree>
    <p:extLst>
      <p:ext uri="{BB962C8B-B14F-4D97-AF65-F5344CB8AC3E}">
        <p14:creationId xmlns:p14="http://schemas.microsoft.com/office/powerpoint/2010/main" val="4070138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429917F3-0560-4C6F-B265-458B218C4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7090F68C-5815-7DB8-4D0C-184B94873441}"/>
              </a:ext>
            </a:extLst>
          </p:cNvPr>
          <p:cNvSpPr>
            <a:spLocks noGrp="1"/>
          </p:cNvSpPr>
          <p:nvPr>
            <p:ph type="title"/>
          </p:nvPr>
        </p:nvSpPr>
        <p:spPr>
          <a:xfrm>
            <a:off x="1271588" y="662400"/>
            <a:ext cx="10055721" cy="1325563"/>
          </a:xfrm>
        </p:spPr>
        <p:txBody>
          <a:bodyPr anchor="t">
            <a:normAutofit/>
          </a:bodyPr>
          <a:lstStyle/>
          <a:p>
            <a:r>
              <a:rPr lang="it-IT" b="1" i="1" dirty="0">
                <a:solidFill>
                  <a:srgbClr val="FFC000"/>
                </a:solidFill>
                <a:latin typeface="Bookman Old Style" panose="02050604050505020204" pitchFamily="18" charset="0"/>
                <a:cs typeface="Arial" panose="020B0604020202020204" pitchFamily="34" charset="0"/>
              </a:rPr>
              <a:t>Premessa: Stato di attuazione PNRR</a:t>
            </a:r>
          </a:p>
        </p:txBody>
      </p:sp>
      <p:grpSp>
        <p:nvGrpSpPr>
          <p:cNvPr id="19" name="Group 18">
            <a:extLst>
              <a:ext uri="{FF2B5EF4-FFF2-40B4-BE49-F238E27FC236}">
                <a16:creationId xmlns:a16="http://schemas.microsoft.com/office/drawing/2014/main" id="{AA39BAE7-7EB8-4E22-BCBB-F00F514DB7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20" name="Freeform 6">
              <a:extLst>
                <a:ext uri="{FF2B5EF4-FFF2-40B4-BE49-F238E27FC236}">
                  <a16:creationId xmlns:a16="http://schemas.microsoft.com/office/drawing/2014/main" id="{CE476A00-9FF6-4B98-9E5C-7A22D8F59C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21" name="Freeform 6">
              <a:extLst>
                <a:ext uri="{FF2B5EF4-FFF2-40B4-BE49-F238E27FC236}">
                  <a16:creationId xmlns:a16="http://schemas.microsoft.com/office/drawing/2014/main" id="{8F0632CB-5E59-4727-9C88-4537512D5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sp>
        <p:nvSpPr>
          <p:cNvPr id="3" name="Segnaposto contenuto 2">
            <a:extLst>
              <a:ext uri="{FF2B5EF4-FFF2-40B4-BE49-F238E27FC236}">
                <a16:creationId xmlns:a16="http://schemas.microsoft.com/office/drawing/2014/main" id="{6A96CD21-A924-3B8D-1A22-26A0DA8DC188}"/>
              </a:ext>
            </a:extLst>
          </p:cNvPr>
          <p:cNvSpPr>
            <a:spLocks noGrp="1"/>
          </p:cNvSpPr>
          <p:nvPr>
            <p:ph idx="1"/>
          </p:nvPr>
        </p:nvSpPr>
        <p:spPr>
          <a:xfrm>
            <a:off x="1051444" y="2452471"/>
            <a:ext cx="10089112" cy="3909599"/>
          </a:xfrm>
        </p:spPr>
        <p:txBody>
          <a:bodyPr>
            <a:normAutofit/>
          </a:bodyPr>
          <a:lstStyle/>
          <a:p>
            <a:r>
              <a:rPr lang="it-IT" sz="1700" dirty="0">
                <a:solidFill>
                  <a:schemeClr val="tx1">
                    <a:alpha val="60000"/>
                  </a:schemeClr>
                </a:solidFill>
                <a:latin typeface="Bookman Old Style" panose="02050604050505020204" pitchFamily="18" charset="0"/>
                <a:cs typeface="Arial" panose="020B0604020202020204" pitchFamily="34" charset="0"/>
              </a:rPr>
              <a:t>Circa </a:t>
            </a:r>
            <a:r>
              <a:rPr lang="it-IT" sz="3600" b="1" dirty="0">
                <a:solidFill>
                  <a:srgbClr val="FF0000">
                    <a:alpha val="60000"/>
                  </a:srgbClr>
                </a:solidFill>
                <a:latin typeface="Bookman Old Style" panose="02050604050505020204" pitchFamily="18" charset="0"/>
                <a:cs typeface="Arial" panose="020B0604020202020204" pitchFamily="34" charset="0"/>
              </a:rPr>
              <a:t>40 miliardi </a:t>
            </a:r>
            <a:r>
              <a:rPr lang="it-IT" sz="1700" dirty="0">
                <a:solidFill>
                  <a:schemeClr val="tx1">
                    <a:alpha val="60000"/>
                  </a:schemeClr>
                </a:solidFill>
                <a:latin typeface="Bookman Old Style" panose="02050604050505020204" pitchFamily="18" charset="0"/>
                <a:cs typeface="Arial" panose="020B0604020202020204" pitchFamily="34" charset="0"/>
              </a:rPr>
              <a:t>di euro vedono Comuni e Città Metropolitane quali soggetti attuatori</a:t>
            </a:r>
          </a:p>
          <a:p>
            <a:r>
              <a:rPr lang="it-IT" sz="1700" dirty="0">
                <a:solidFill>
                  <a:schemeClr val="tx1">
                    <a:alpha val="60000"/>
                  </a:schemeClr>
                </a:solidFill>
                <a:latin typeface="Bookman Old Style" panose="02050604050505020204" pitchFamily="18" charset="0"/>
                <a:cs typeface="Arial" panose="020B0604020202020204" pitchFamily="34" charset="0"/>
              </a:rPr>
              <a:t>Risorse già assegnate per quasi la totalità delle misure (ancora in corso assegnazione su digitale, economia circolare, green communities, comunità energetiche, programmazione regionale edilizia scolastica, coesione territoriale)</a:t>
            </a:r>
          </a:p>
          <a:p>
            <a:r>
              <a:rPr lang="it-IT" sz="1700" dirty="0">
                <a:solidFill>
                  <a:schemeClr val="tx1">
                    <a:alpha val="60000"/>
                  </a:schemeClr>
                </a:solidFill>
                <a:latin typeface="Bookman Old Style" panose="02050604050505020204" pitchFamily="18" charset="0"/>
                <a:cs typeface="Arial" panose="020B0604020202020204" pitchFamily="34" charset="0"/>
              </a:rPr>
              <a:t>Fase di attuazione regolata da milestones e target stringenti</a:t>
            </a:r>
          </a:p>
          <a:p>
            <a:r>
              <a:rPr lang="it-IT" sz="1700" dirty="0">
                <a:solidFill>
                  <a:schemeClr val="tx1">
                    <a:alpha val="60000"/>
                  </a:schemeClr>
                </a:solidFill>
                <a:latin typeface="Bookman Old Style" panose="02050604050505020204" pitchFamily="18" charset="0"/>
                <a:cs typeface="Arial" panose="020B0604020202020204" pitchFamily="34" charset="0"/>
              </a:rPr>
              <a:t>Attivata la piattaforma REGIS, su cui si registrano criticità per quanto riguarda l’allineamento tra Amministrazioni Titolari e Soggetti Attuatori</a:t>
            </a:r>
          </a:p>
          <a:p>
            <a:r>
              <a:rPr lang="it-IT" sz="1700" dirty="0">
                <a:solidFill>
                  <a:schemeClr val="tx1">
                    <a:alpha val="60000"/>
                  </a:schemeClr>
                </a:solidFill>
                <a:latin typeface="Bookman Old Style" panose="02050604050505020204" pitchFamily="18" charset="0"/>
                <a:cs typeface="Arial" panose="020B0604020202020204" pitchFamily="34" charset="0"/>
              </a:rPr>
              <a:t>Particolare attenzione a questioni relative a  personale, appalti, contabilità, DNSH su cui ANCI sta producendo materiali e supporto diretto a Comuni e Città Metropolitane</a:t>
            </a:r>
          </a:p>
          <a:p>
            <a:r>
              <a:rPr lang="it-IT" sz="1700" dirty="0">
                <a:solidFill>
                  <a:schemeClr val="tx1">
                    <a:alpha val="60000"/>
                  </a:schemeClr>
                </a:solidFill>
                <a:latin typeface="Bookman Old Style" panose="02050604050505020204" pitchFamily="18" charset="0"/>
                <a:cs typeface="Arial" panose="020B0604020202020204" pitchFamily="34" charset="0"/>
              </a:rPr>
              <a:t>Costante coordinamento e sinergia tra ANCI e Amministrazioni Centrali a partire da Cabina di Regia MEF.</a:t>
            </a:r>
          </a:p>
        </p:txBody>
      </p:sp>
    </p:spTree>
    <p:extLst>
      <p:ext uri="{BB962C8B-B14F-4D97-AF65-F5344CB8AC3E}">
        <p14:creationId xmlns:p14="http://schemas.microsoft.com/office/powerpoint/2010/main" val="2751051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29917F3-0560-4C6F-B265-458B218C4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0399741D-4700-0F4F-4BEB-559D032D9610}"/>
              </a:ext>
            </a:extLst>
          </p:cNvPr>
          <p:cNvSpPr>
            <a:spLocks noGrp="1"/>
          </p:cNvSpPr>
          <p:nvPr>
            <p:ph type="title"/>
          </p:nvPr>
        </p:nvSpPr>
        <p:spPr>
          <a:xfrm>
            <a:off x="1271588" y="662400"/>
            <a:ext cx="10055721" cy="1325563"/>
          </a:xfrm>
        </p:spPr>
        <p:txBody>
          <a:bodyPr anchor="t">
            <a:normAutofit/>
          </a:bodyPr>
          <a:lstStyle/>
          <a:p>
            <a:r>
              <a:rPr lang="it-IT" b="1" i="1" dirty="0">
                <a:solidFill>
                  <a:srgbClr val="FFC000"/>
                </a:solidFill>
                <a:latin typeface="Bookman Old Style" panose="02050604050505020204" pitchFamily="18" charset="0"/>
                <a:cs typeface="Arial" panose="020B0604020202020204" pitchFamily="34" charset="0"/>
              </a:rPr>
              <a:t>Articolo 26 DL 50</a:t>
            </a:r>
          </a:p>
        </p:txBody>
      </p:sp>
      <p:grpSp>
        <p:nvGrpSpPr>
          <p:cNvPr id="10" name="Group 9">
            <a:extLst>
              <a:ext uri="{FF2B5EF4-FFF2-40B4-BE49-F238E27FC236}">
                <a16:creationId xmlns:a16="http://schemas.microsoft.com/office/drawing/2014/main" id="{AA39BAE7-7EB8-4E22-BCBB-F00F514DB7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11" name="Freeform 6">
              <a:extLst>
                <a:ext uri="{FF2B5EF4-FFF2-40B4-BE49-F238E27FC236}">
                  <a16:creationId xmlns:a16="http://schemas.microsoft.com/office/drawing/2014/main" id="{CE476A00-9FF6-4B98-9E5C-7A22D8F59C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12" name="Freeform 6">
              <a:extLst>
                <a:ext uri="{FF2B5EF4-FFF2-40B4-BE49-F238E27FC236}">
                  <a16:creationId xmlns:a16="http://schemas.microsoft.com/office/drawing/2014/main" id="{8F0632CB-5E59-4727-9C88-4537512D5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sp>
        <p:nvSpPr>
          <p:cNvPr id="3" name="Segnaposto contenuto 2">
            <a:extLst>
              <a:ext uri="{FF2B5EF4-FFF2-40B4-BE49-F238E27FC236}">
                <a16:creationId xmlns:a16="http://schemas.microsoft.com/office/drawing/2014/main" id="{070684C6-2C12-A72C-70F7-98F8FC2F6A83}"/>
              </a:ext>
            </a:extLst>
          </p:cNvPr>
          <p:cNvSpPr>
            <a:spLocks noGrp="1"/>
          </p:cNvSpPr>
          <p:nvPr>
            <p:ph idx="1"/>
          </p:nvPr>
        </p:nvSpPr>
        <p:spPr>
          <a:xfrm>
            <a:off x="1148862" y="1524000"/>
            <a:ext cx="10191928" cy="4671601"/>
          </a:xfrm>
        </p:spPr>
        <p:txBody>
          <a:bodyPr>
            <a:noAutofit/>
          </a:bodyPr>
          <a:lstStyle/>
          <a:p>
            <a:pPr algn="just">
              <a:lnSpc>
                <a:spcPct val="250000"/>
              </a:lnSpc>
              <a:buFont typeface="Wingdings" panose="05000000000000000000" pitchFamily="2" charset="2"/>
              <a:buChar char="§"/>
            </a:pPr>
            <a:r>
              <a:rPr lang="it-IT" sz="1600" b="1" dirty="0">
                <a:solidFill>
                  <a:schemeClr val="tx1">
                    <a:alpha val="60000"/>
                  </a:schemeClr>
                </a:solidFill>
                <a:latin typeface="Bookman Old Style" panose="02050604050505020204" pitchFamily="18" charset="0"/>
                <a:cs typeface="Arial" panose="020B0604020202020204" pitchFamily="34" charset="0"/>
              </a:rPr>
              <a:t>Al fine di fronteggiare gli aumenti dei prezzi dei materiali da costruzione, dei carburanti e dei prodotti energetici, l’articolo 26 del DL 50 introduce, per il 2022, uno speciale meccanismo di aggiornamento dei prezzari utilizzati nei </a:t>
            </a:r>
            <a:r>
              <a:rPr lang="it-IT" sz="1600" b="1" u="sng" dirty="0">
                <a:solidFill>
                  <a:schemeClr val="tx1">
                    <a:alpha val="60000"/>
                  </a:schemeClr>
                </a:solidFill>
                <a:latin typeface="Bookman Old Style" panose="02050604050505020204" pitchFamily="18" charset="0"/>
                <a:cs typeface="Arial" panose="020B0604020202020204" pitchFamily="34" charset="0"/>
              </a:rPr>
              <a:t>contratti di lavori</a:t>
            </a:r>
            <a:r>
              <a:rPr lang="it-IT" sz="1600" b="1" dirty="0">
                <a:solidFill>
                  <a:schemeClr val="tx1">
                    <a:alpha val="60000"/>
                  </a:schemeClr>
                </a:solidFill>
                <a:latin typeface="Bookman Old Style" panose="02050604050505020204" pitchFamily="18" charset="0"/>
                <a:cs typeface="Arial" panose="020B0604020202020204" pitchFamily="34" charset="0"/>
              </a:rPr>
              <a:t>, le cui offerte siano state presentate </a:t>
            </a:r>
            <a:r>
              <a:rPr lang="it-IT" sz="1600" b="1" u="sng" dirty="0">
                <a:solidFill>
                  <a:srgbClr val="FF0000">
                    <a:alpha val="60000"/>
                  </a:srgbClr>
                </a:solidFill>
                <a:latin typeface="Bookman Old Style" panose="02050604050505020204" pitchFamily="18" charset="0"/>
                <a:cs typeface="Arial" panose="020B0604020202020204" pitchFamily="34" charset="0"/>
              </a:rPr>
              <a:t>entro il 31 dicembre 2021 </a:t>
            </a:r>
            <a:r>
              <a:rPr lang="it-IT" sz="1600" b="1" dirty="0">
                <a:solidFill>
                  <a:srgbClr val="FF0000"/>
                </a:solidFill>
                <a:latin typeface="Bookman Old Style" panose="02050604050505020204" pitchFamily="18" charset="0"/>
                <a:cs typeface="Arial" panose="020B0604020202020204" pitchFamily="34" charset="0"/>
              </a:rPr>
              <a:t>e con riferimento alle contabilizzazioni </a:t>
            </a:r>
            <a:r>
              <a:rPr lang="it-IT" sz="1600" b="1" u="sng" dirty="0">
                <a:solidFill>
                  <a:srgbClr val="FF0000"/>
                </a:solidFill>
                <a:latin typeface="Bookman Old Style" panose="02050604050505020204" pitchFamily="18" charset="0"/>
                <a:cs typeface="Arial" panose="020B0604020202020204" pitchFamily="34" charset="0"/>
              </a:rPr>
              <a:t>del 2022</a:t>
            </a:r>
            <a:r>
              <a:rPr lang="it-IT" sz="1600" b="1" dirty="0">
                <a:solidFill>
                  <a:srgbClr val="FF0000"/>
                </a:solidFill>
                <a:latin typeface="Bookman Old Style" panose="02050604050505020204" pitchFamily="18" charset="0"/>
                <a:cs typeface="Arial" panose="020B0604020202020204" pitchFamily="34" charset="0"/>
              </a:rPr>
              <a:t>. </a:t>
            </a:r>
            <a:r>
              <a:rPr lang="it-IT" sz="1600" b="1" dirty="0">
                <a:solidFill>
                  <a:schemeClr val="tx1">
                    <a:alpha val="60000"/>
                  </a:schemeClr>
                </a:solidFill>
                <a:latin typeface="Bookman Old Style" panose="02050604050505020204" pitchFamily="18" charset="0"/>
                <a:cs typeface="Arial" panose="020B0604020202020204" pitchFamily="34" charset="0"/>
              </a:rPr>
              <a:t>Inoltre, per le lavorazioni già effettuate tra il 1° gennaio 2022 e la data di entrata in vigore della disposizione in esame (ossia, il 18 maggio 2022), viene prevista l’emissione, entro 30 giorni dalla predetta data, di un certificato </a:t>
            </a:r>
            <a:r>
              <a:rPr lang="it-IT" sz="1600" b="1" dirty="0">
                <a:latin typeface="Bookman Old Style" panose="02050604050505020204" pitchFamily="18" charset="0"/>
              </a:rPr>
              <a:t>di </a:t>
            </a:r>
            <a:r>
              <a:rPr lang="it-IT" sz="1600" b="1" dirty="0">
                <a:solidFill>
                  <a:schemeClr val="tx1">
                    <a:alpha val="60000"/>
                  </a:schemeClr>
                </a:solidFill>
                <a:latin typeface="Bookman Old Style" panose="02050604050505020204" pitchFamily="18" charset="0"/>
                <a:cs typeface="Arial" panose="020B0604020202020204" pitchFamily="34" charset="0"/>
              </a:rPr>
              <a:t>pagamento straordinario</a:t>
            </a:r>
          </a:p>
          <a:p>
            <a:pPr>
              <a:lnSpc>
                <a:spcPct val="250000"/>
              </a:lnSpc>
            </a:pPr>
            <a:endParaRPr lang="it-IT" sz="1600" dirty="0">
              <a:solidFill>
                <a:schemeClr val="tx1">
                  <a:alpha val="60000"/>
                </a:schemeClr>
              </a:solidFill>
              <a:latin typeface="Bookman Old Style" panose="02050604050505020204" pitchFamily="18" charset="0"/>
              <a:cs typeface="Arial" panose="020B0604020202020204" pitchFamily="34" charset="0"/>
            </a:endParaRPr>
          </a:p>
        </p:txBody>
      </p:sp>
    </p:spTree>
    <p:extLst>
      <p:ext uri="{BB962C8B-B14F-4D97-AF65-F5344CB8AC3E}">
        <p14:creationId xmlns:p14="http://schemas.microsoft.com/office/powerpoint/2010/main" val="2813659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29917F3-0560-4C6F-B265-458B218C4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0399741D-4700-0F4F-4BEB-559D032D9610}"/>
              </a:ext>
            </a:extLst>
          </p:cNvPr>
          <p:cNvSpPr>
            <a:spLocks noGrp="1"/>
          </p:cNvSpPr>
          <p:nvPr>
            <p:ph type="title"/>
          </p:nvPr>
        </p:nvSpPr>
        <p:spPr>
          <a:xfrm>
            <a:off x="1271588" y="662400"/>
            <a:ext cx="10055721" cy="1325563"/>
          </a:xfrm>
        </p:spPr>
        <p:txBody>
          <a:bodyPr anchor="t">
            <a:normAutofit/>
          </a:bodyPr>
          <a:lstStyle/>
          <a:p>
            <a:r>
              <a:rPr lang="it-IT" b="1" i="1" dirty="0">
                <a:solidFill>
                  <a:srgbClr val="FFC000"/>
                </a:solidFill>
                <a:latin typeface="Bookman Old Style" panose="02050604050505020204" pitchFamily="18" charset="0"/>
                <a:cs typeface="Arial" panose="020B0604020202020204" pitchFamily="34" charset="0"/>
              </a:rPr>
              <a:t>Articolo 26 DL 50: disciplina</a:t>
            </a:r>
          </a:p>
        </p:txBody>
      </p:sp>
      <p:grpSp>
        <p:nvGrpSpPr>
          <p:cNvPr id="10" name="Group 9">
            <a:extLst>
              <a:ext uri="{FF2B5EF4-FFF2-40B4-BE49-F238E27FC236}">
                <a16:creationId xmlns:a16="http://schemas.microsoft.com/office/drawing/2014/main" id="{AA39BAE7-7EB8-4E22-BCBB-F00F514DB7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11" name="Freeform 6">
              <a:extLst>
                <a:ext uri="{FF2B5EF4-FFF2-40B4-BE49-F238E27FC236}">
                  <a16:creationId xmlns:a16="http://schemas.microsoft.com/office/drawing/2014/main" id="{CE476A00-9FF6-4B98-9E5C-7A22D8F59C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12" name="Freeform 6">
              <a:extLst>
                <a:ext uri="{FF2B5EF4-FFF2-40B4-BE49-F238E27FC236}">
                  <a16:creationId xmlns:a16="http://schemas.microsoft.com/office/drawing/2014/main" id="{8F0632CB-5E59-4727-9C88-4537512D5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sp>
        <p:nvSpPr>
          <p:cNvPr id="3" name="Segnaposto contenuto 2">
            <a:extLst>
              <a:ext uri="{FF2B5EF4-FFF2-40B4-BE49-F238E27FC236}">
                <a16:creationId xmlns:a16="http://schemas.microsoft.com/office/drawing/2014/main" id="{070684C6-2C12-A72C-70F7-98F8FC2F6A83}"/>
              </a:ext>
            </a:extLst>
          </p:cNvPr>
          <p:cNvSpPr>
            <a:spLocks noGrp="1"/>
          </p:cNvSpPr>
          <p:nvPr>
            <p:ph idx="1"/>
          </p:nvPr>
        </p:nvSpPr>
        <p:spPr>
          <a:xfrm>
            <a:off x="1090247" y="1359877"/>
            <a:ext cx="10191928" cy="4671601"/>
          </a:xfrm>
        </p:spPr>
        <p:txBody>
          <a:bodyPr>
            <a:noAutofit/>
          </a:bodyPr>
          <a:lstStyle/>
          <a:p>
            <a:pPr algn="just">
              <a:lnSpc>
                <a:spcPct val="250000"/>
              </a:lnSpc>
            </a:pPr>
            <a:r>
              <a:rPr lang="it-IT" sz="1700" b="1" dirty="0"/>
              <a:t>L’art. 26, al primo comma, prevede che, in relazione agli appalti pubblici di lavori (e dunque con esclusione degli appalti di servizi e delle forniture) aggiudicati sulla base di offerte presentate entro il termine del 31 dicembre 2021 – ivi compresi quelli affidati a contraente generale – lo stato di avanzamento dei lavori riguardante lavorazioni eseguite e contabilizzate dal direttore lavori, ovvero annotate da quest’ultimo nel libretto delle misure </a:t>
            </a:r>
            <a:r>
              <a:rPr lang="it-IT" sz="1800" b="1" u="sng" dirty="0">
                <a:solidFill>
                  <a:srgbClr val="FF0000"/>
                </a:solidFill>
              </a:rPr>
              <a:t>dal 1° gennaio 2022 fino al 31 dicembre 2022</a:t>
            </a:r>
            <a:r>
              <a:rPr lang="it-IT" sz="1700" b="1" dirty="0"/>
              <a:t>, viene adottato applicando i prezzari regionali aggiornati ovvero, nelle more di detto aggiornamento </a:t>
            </a:r>
            <a:r>
              <a:rPr lang="it-IT" sz="1700" b="1" dirty="0" err="1"/>
              <a:t>infrannuale</a:t>
            </a:r>
            <a:r>
              <a:rPr lang="it-IT" sz="1700" b="1" dirty="0"/>
              <a:t> da parte delle Regioni ( 31 luglio 2022 )  quelli previsti dalle risultanze applicando agli stessi una percentuale in aumento non superiore al 20%. </a:t>
            </a:r>
            <a:endParaRPr lang="it-IT" sz="1700" b="1" dirty="0">
              <a:solidFill>
                <a:schemeClr val="tx1">
                  <a:alpha val="60000"/>
                </a:schemeClr>
              </a:solidFill>
              <a:latin typeface="Bookman Old Style" panose="02050604050505020204" pitchFamily="18" charset="0"/>
              <a:cs typeface="Arial" panose="020B0604020202020204" pitchFamily="34" charset="0"/>
            </a:endParaRPr>
          </a:p>
        </p:txBody>
      </p:sp>
    </p:spTree>
    <p:extLst>
      <p:ext uri="{BB962C8B-B14F-4D97-AF65-F5344CB8AC3E}">
        <p14:creationId xmlns:p14="http://schemas.microsoft.com/office/powerpoint/2010/main" val="723883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29917F3-0560-4C6F-B265-458B218C4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0399741D-4700-0F4F-4BEB-559D032D9610}"/>
              </a:ext>
            </a:extLst>
          </p:cNvPr>
          <p:cNvSpPr>
            <a:spLocks noGrp="1"/>
          </p:cNvSpPr>
          <p:nvPr>
            <p:ph type="title"/>
          </p:nvPr>
        </p:nvSpPr>
        <p:spPr>
          <a:xfrm>
            <a:off x="1271588" y="662400"/>
            <a:ext cx="10055721" cy="1325563"/>
          </a:xfrm>
        </p:spPr>
        <p:txBody>
          <a:bodyPr anchor="t">
            <a:normAutofit/>
          </a:bodyPr>
          <a:lstStyle/>
          <a:p>
            <a:r>
              <a:rPr lang="it-IT" b="1" i="1" dirty="0">
                <a:solidFill>
                  <a:srgbClr val="FFC000"/>
                </a:solidFill>
                <a:latin typeface="Bookman Old Style" panose="02050604050505020204" pitchFamily="18" charset="0"/>
                <a:cs typeface="Arial" panose="020B0604020202020204" pitchFamily="34" charset="0"/>
              </a:rPr>
              <a:t>Articolo 26 DL 50: disciplina</a:t>
            </a:r>
          </a:p>
        </p:txBody>
      </p:sp>
      <p:grpSp>
        <p:nvGrpSpPr>
          <p:cNvPr id="10" name="Group 9">
            <a:extLst>
              <a:ext uri="{FF2B5EF4-FFF2-40B4-BE49-F238E27FC236}">
                <a16:creationId xmlns:a16="http://schemas.microsoft.com/office/drawing/2014/main" id="{AA39BAE7-7EB8-4E22-BCBB-F00F514DB7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11" name="Freeform 6">
              <a:extLst>
                <a:ext uri="{FF2B5EF4-FFF2-40B4-BE49-F238E27FC236}">
                  <a16:creationId xmlns:a16="http://schemas.microsoft.com/office/drawing/2014/main" id="{CE476A00-9FF6-4B98-9E5C-7A22D8F59C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12" name="Freeform 6">
              <a:extLst>
                <a:ext uri="{FF2B5EF4-FFF2-40B4-BE49-F238E27FC236}">
                  <a16:creationId xmlns:a16="http://schemas.microsoft.com/office/drawing/2014/main" id="{8F0632CB-5E59-4727-9C88-4537512D5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sp>
        <p:nvSpPr>
          <p:cNvPr id="3" name="Segnaposto contenuto 2">
            <a:extLst>
              <a:ext uri="{FF2B5EF4-FFF2-40B4-BE49-F238E27FC236}">
                <a16:creationId xmlns:a16="http://schemas.microsoft.com/office/drawing/2014/main" id="{070684C6-2C12-A72C-70F7-98F8FC2F6A83}"/>
              </a:ext>
            </a:extLst>
          </p:cNvPr>
          <p:cNvSpPr>
            <a:spLocks noGrp="1"/>
          </p:cNvSpPr>
          <p:nvPr>
            <p:ph idx="1"/>
          </p:nvPr>
        </p:nvSpPr>
        <p:spPr>
          <a:xfrm>
            <a:off x="1271588" y="1325181"/>
            <a:ext cx="10191928" cy="4682000"/>
          </a:xfrm>
        </p:spPr>
        <p:txBody>
          <a:bodyPr>
            <a:noAutofit/>
          </a:bodyPr>
          <a:lstStyle/>
          <a:p>
            <a:pPr marL="0" indent="0" algn="just">
              <a:lnSpc>
                <a:spcPct val="250000"/>
              </a:lnSpc>
              <a:buNone/>
            </a:pPr>
            <a:r>
              <a:rPr lang="it-IT" sz="1700" b="1" dirty="0">
                <a:solidFill>
                  <a:srgbClr val="FF0000">
                    <a:alpha val="60000"/>
                  </a:srgbClr>
                </a:solidFill>
                <a:latin typeface="Bookman Old Style" panose="02050604050505020204" pitchFamily="18" charset="0"/>
                <a:cs typeface="Arial" panose="020B0604020202020204" pitchFamily="34" charset="0"/>
              </a:rPr>
              <a:t>NUOVE GARE</a:t>
            </a:r>
          </a:p>
          <a:p>
            <a:pPr marL="0" indent="0" algn="just">
              <a:lnSpc>
                <a:spcPct val="250000"/>
              </a:lnSpc>
              <a:buNone/>
            </a:pPr>
            <a:r>
              <a:rPr lang="it-IT" sz="1700" b="1" dirty="0">
                <a:solidFill>
                  <a:srgbClr val="FF0000"/>
                </a:solidFill>
              </a:rPr>
              <a:t>Fermo restando quanto previsto dall’articolo 29 del DL 4/2022 (1)</a:t>
            </a:r>
            <a:r>
              <a:rPr lang="it-IT" sz="1700" b="1" dirty="0"/>
              <a:t>, l’aggiornamento dei nuovi prezziari è previsto anche per le procedure di affidamento avviate successivamente alla data in entrata in vigore del decreto ( 18 maggio 2022) e fino al 31 dicembre 2022, con utilizzo transitorio fino al 31 marzo 2023 ( articolo 26 comma 2 , terzo periodo) </a:t>
            </a:r>
          </a:p>
          <a:p>
            <a:pPr marL="0" indent="0" algn="just">
              <a:lnSpc>
                <a:spcPct val="250000"/>
              </a:lnSpc>
              <a:buNone/>
            </a:pPr>
            <a:endParaRPr lang="it-IT" sz="1700" b="1" dirty="0"/>
          </a:p>
          <a:p>
            <a:pPr marL="0" indent="0" algn="just">
              <a:lnSpc>
                <a:spcPct val="250000"/>
              </a:lnSpc>
              <a:buNone/>
            </a:pPr>
            <a:endParaRPr lang="it-IT" sz="1700" b="1" dirty="0"/>
          </a:p>
          <a:p>
            <a:pPr marL="0" indent="0" algn="just">
              <a:lnSpc>
                <a:spcPct val="250000"/>
              </a:lnSpc>
              <a:buNone/>
            </a:pPr>
            <a:endParaRPr lang="it-IT" sz="1700" b="1" dirty="0"/>
          </a:p>
        </p:txBody>
      </p:sp>
    </p:spTree>
    <p:extLst>
      <p:ext uri="{BB962C8B-B14F-4D97-AF65-F5344CB8AC3E}">
        <p14:creationId xmlns:p14="http://schemas.microsoft.com/office/powerpoint/2010/main" val="572477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29917F3-0560-4C6F-B265-458B218C4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0399741D-4700-0F4F-4BEB-559D032D9610}"/>
              </a:ext>
            </a:extLst>
          </p:cNvPr>
          <p:cNvSpPr>
            <a:spLocks noGrp="1"/>
          </p:cNvSpPr>
          <p:nvPr>
            <p:ph type="title"/>
          </p:nvPr>
        </p:nvSpPr>
        <p:spPr>
          <a:xfrm>
            <a:off x="1271588" y="662400"/>
            <a:ext cx="10055721" cy="1325563"/>
          </a:xfrm>
        </p:spPr>
        <p:txBody>
          <a:bodyPr anchor="t">
            <a:normAutofit/>
          </a:bodyPr>
          <a:lstStyle/>
          <a:p>
            <a:r>
              <a:rPr lang="it-IT" b="1" i="1" dirty="0">
                <a:solidFill>
                  <a:srgbClr val="FFC000"/>
                </a:solidFill>
                <a:latin typeface="Bookman Old Style" panose="02050604050505020204" pitchFamily="18" charset="0"/>
                <a:cs typeface="Arial" panose="020B0604020202020204" pitchFamily="34" charset="0"/>
              </a:rPr>
              <a:t>Articolo 26 DL 50: disciplina</a:t>
            </a:r>
          </a:p>
        </p:txBody>
      </p:sp>
      <p:grpSp>
        <p:nvGrpSpPr>
          <p:cNvPr id="10" name="Group 9">
            <a:extLst>
              <a:ext uri="{FF2B5EF4-FFF2-40B4-BE49-F238E27FC236}">
                <a16:creationId xmlns:a16="http://schemas.microsoft.com/office/drawing/2014/main" id="{AA39BAE7-7EB8-4E22-BCBB-F00F514DB7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11" name="Freeform 6">
              <a:extLst>
                <a:ext uri="{FF2B5EF4-FFF2-40B4-BE49-F238E27FC236}">
                  <a16:creationId xmlns:a16="http://schemas.microsoft.com/office/drawing/2014/main" id="{CE476A00-9FF6-4B98-9E5C-7A22D8F59C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12" name="Freeform 6">
              <a:extLst>
                <a:ext uri="{FF2B5EF4-FFF2-40B4-BE49-F238E27FC236}">
                  <a16:creationId xmlns:a16="http://schemas.microsoft.com/office/drawing/2014/main" id="{8F0632CB-5E59-4727-9C88-4537512D5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sp>
        <p:nvSpPr>
          <p:cNvPr id="3" name="Segnaposto contenuto 2">
            <a:extLst>
              <a:ext uri="{FF2B5EF4-FFF2-40B4-BE49-F238E27FC236}">
                <a16:creationId xmlns:a16="http://schemas.microsoft.com/office/drawing/2014/main" id="{070684C6-2C12-A72C-70F7-98F8FC2F6A83}"/>
              </a:ext>
            </a:extLst>
          </p:cNvPr>
          <p:cNvSpPr>
            <a:spLocks noGrp="1"/>
          </p:cNvSpPr>
          <p:nvPr>
            <p:ph idx="1"/>
          </p:nvPr>
        </p:nvSpPr>
        <p:spPr>
          <a:xfrm>
            <a:off x="1000036" y="1624797"/>
            <a:ext cx="10191928" cy="4682000"/>
          </a:xfrm>
        </p:spPr>
        <p:txBody>
          <a:bodyPr>
            <a:noAutofit/>
          </a:bodyPr>
          <a:lstStyle/>
          <a:p>
            <a:pPr algn="ctr">
              <a:lnSpc>
                <a:spcPct val="100000"/>
              </a:lnSpc>
              <a:buAutoNum type="arabicParenBoth"/>
            </a:pPr>
            <a:r>
              <a:rPr lang="it-IT" sz="1000" b="1" dirty="0">
                <a:solidFill>
                  <a:srgbClr val="FF0000"/>
                </a:solidFill>
                <a:effectLst/>
                <a:latin typeface="Bookman Old Style" panose="02050604050505020204" pitchFamily="18" charset="0"/>
                <a:ea typeface="Times New Roman" panose="02020603050405020304" pitchFamily="18" charset="0"/>
                <a:cs typeface="Courier New" panose="02070309020205020404" pitchFamily="49" charset="0"/>
              </a:rPr>
              <a:t>Art. 29</a:t>
            </a:r>
          </a:p>
          <a:p>
            <a:pPr marL="0" indent="0" algn="ctr">
              <a:lnSpc>
                <a:spcPct val="100000"/>
              </a:lnSpc>
              <a:buNone/>
            </a:pPr>
            <a:r>
              <a:rPr lang="it-IT" sz="1000" b="1" dirty="0">
                <a:solidFill>
                  <a:srgbClr val="000000"/>
                </a:solidFill>
                <a:effectLst/>
                <a:latin typeface="Bookman Old Style" panose="02050604050505020204" pitchFamily="18" charset="0"/>
                <a:ea typeface="Times New Roman" panose="02020603050405020304" pitchFamily="18" charset="0"/>
                <a:cs typeface="Courier New" panose="02070309020205020404" pitchFamily="49" charset="0"/>
              </a:rPr>
              <a:t>Disposizioni urgenti in materia di contratti pubblici</a:t>
            </a:r>
            <a:endParaRPr lang="it-IT" sz="10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1000" dirty="0">
                <a:solidFill>
                  <a:srgbClr val="000000"/>
                </a:solidFill>
                <a:effectLst/>
                <a:latin typeface="Bookman Old Style" panose="02050604050505020204" pitchFamily="18" charset="0"/>
                <a:ea typeface="Times New Roman" panose="02020603050405020304" pitchFamily="18" charset="0"/>
                <a:cs typeface="Courier New" panose="02070309020205020404" pitchFamily="49" charset="0"/>
              </a:rPr>
              <a:t>  1.  </a:t>
            </a:r>
            <a:r>
              <a:rPr lang="it-IT" sz="1000" i="1" dirty="0">
                <a:solidFill>
                  <a:srgbClr val="000000"/>
                </a:solidFill>
                <a:effectLst/>
                <a:latin typeface="Bookman Old Style" panose="02050604050505020204" pitchFamily="18" charset="0"/>
                <a:ea typeface="Times New Roman" panose="02020603050405020304" pitchFamily="18" charset="0"/>
                <a:cs typeface="Courier New" panose="02070309020205020404" pitchFamily="49" charset="0"/>
              </a:rPr>
              <a:t>Fino  al  31  dicembre  2023,  al  fine  di   incentivare   gli investimenti pubblici, </a:t>
            </a:r>
            <a:r>
              <a:rPr lang="it-IT" sz="1000" i="1" dirty="0" err="1">
                <a:solidFill>
                  <a:srgbClr val="000000"/>
                </a:solidFill>
                <a:effectLst/>
                <a:latin typeface="Bookman Old Style" panose="02050604050505020204" pitchFamily="18" charset="0"/>
                <a:ea typeface="Times New Roman" panose="02020603050405020304" pitchFamily="18" charset="0"/>
                <a:cs typeface="Courier New" panose="02070309020205020404" pitchFamily="49" charset="0"/>
              </a:rPr>
              <a:t>nonche</a:t>
            </a:r>
            <a:r>
              <a:rPr lang="it-IT" sz="1000" i="1" dirty="0">
                <a:solidFill>
                  <a:srgbClr val="000000"/>
                </a:solidFill>
                <a:effectLst/>
                <a:latin typeface="Bookman Old Style" panose="02050604050505020204" pitchFamily="18" charset="0"/>
                <a:ea typeface="Times New Roman" panose="02020603050405020304" pitchFamily="18" charset="0"/>
                <a:cs typeface="Courier New" panose="02070309020205020404" pitchFamily="49" charset="0"/>
              </a:rPr>
              <a:t>' al fine di far  fronte  alle  ricadute economiche  negative  a  seguito   delle   misure   di   contenimento dell'emergenza sanitaria globale derivante dalla diffusione del virus SARS-CoV-2, in relazione alle procedure di affidamento dei  contratti pubblici, i cui bandi o avvisi con cui  si  indice  la  procedura  di scelta del contraente siano pubblicati successivamente alla  data  di entrata in vigore del presente decreto, </a:t>
            </a:r>
            <a:r>
              <a:rPr lang="it-IT" sz="1000" i="1" dirty="0" err="1">
                <a:solidFill>
                  <a:srgbClr val="000000"/>
                </a:solidFill>
                <a:effectLst/>
                <a:latin typeface="Bookman Old Style" panose="02050604050505020204" pitchFamily="18" charset="0"/>
                <a:ea typeface="Times New Roman" panose="02020603050405020304" pitchFamily="18" charset="0"/>
                <a:cs typeface="Courier New" panose="02070309020205020404" pitchFamily="49" charset="0"/>
              </a:rPr>
              <a:t>nonche</a:t>
            </a:r>
            <a:r>
              <a:rPr lang="it-IT" sz="1000" i="1" dirty="0">
                <a:solidFill>
                  <a:srgbClr val="000000"/>
                </a:solidFill>
                <a:effectLst/>
                <a:latin typeface="Bookman Old Style" panose="02050604050505020204" pitchFamily="18" charset="0"/>
                <a:ea typeface="Times New Roman" panose="02020603050405020304" pitchFamily="18" charset="0"/>
                <a:cs typeface="Courier New" panose="02070309020205020404" pitchFamily="49" charset="0"/>
              </a:rPr>
              <a:t>', in caso di contratti senza  pubblicazione di bandi  o  di  avvisi,  qualora  l'invio  </a:t>
            </a:r>
            <a:r>
              <a:rPr lang="it-IT" sz="1000" i="1" dirty="0" err="1">
                <a:solidFill>
                  <a:srgbClr val="000000"/>
                </a:solidFill>
                <a:effectLst/>
                <a:latin typeface="Bookman Old Style" panose="02050604050505020204" pitchFamily="18" charset="0"/>
                <a:ea typeface="Times New Roman" panose="02020603050405020304" pitchFamily="18" charset="0"/>
                <a:cs typeface="Courier New" panose="02070309020205020404" pitchFamily="49" charset="0"/>
              </a:rPr>
              <a:t>degliinviti</a:t>
            </a:r>
            <a:r>
              <a:rPr lang="it-IT" sz="1000" i="1" dirty="0">
                <a:solidFill>
                  <a:srgbClr val="000000"/>
                </a:solidFill>
                <a:effectLst/>
                <a:latin typeface="Bookman Old Style" panose="02050604050505020204" pitchFamily="18" charset="0"/>
                <a:ea typeface="Times New Roman" panose="02020603050405020304" pitchFamily="18" charset="0"/>
                <a:cs typeface="Courier New" panose="02070309020205020404" pitchFamily="49" charset="0"/>
              </a:rPr>
              <a:t> a presentare le offerte sia  effettuato  successivamente  alla data di entrata in vigore  del  presente  decreto,  si  applicano  le seguenti disposizioni: </a:t>
            </a:r>
            <a:endParaRPr lang="it-IT" sz="1000"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lnSpc>
                <a:spcPct val="150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1000" i="1" dirty="0">
                <a:solidFill>
                  <a:srgbClr val="000000"/>
                </a:solidFill>
                <a:effectLst/>
                <a:latin typeface="Bookman Old Style" panose="02050604050505020204" pitchFamily="18" charset="0"/>
                <a:ea typeface="Times New Roman" panose="02020603050405020304" pitchFamily="18" charset="0"/>
                <a:cs typeface="Courier New" panose="02070309020205020404" pitchFamily="49" charset="0"/>
              </a:rPr>
              <a:t>   a) </a:t>
            </a:r>
            <a:r>
              <a:rPr lang="it-IT" sz="1000" i="1" dirty="0" err="1">
                <a:solidFill>
                  <a:srgbClr val="000000"/>
                </a:solidFill>
                <a:effectLst/>
                <a:latin typeface="Bookman Old Style" panose="02050604050505020204" pitchFamily="18" charset="0"/>
                <a:ea typeface="Times New Roman" panose="02020603050405020304" pitchFamily="18" charset="0"/>
                <a:cs typeface="Courier New" panose="02070309020205020404" pitchFamily="49" charset="0"/>
              </a:rPr>
              <a:t>e'</a:t>
            </a:r>
            <a:r>
              <a:rPr lang="it-IT" sz="1000" i="1" dirty="0">
                <a:solidFill>
                  <a:srgbClr val="000000"/>
                </a:solidFill>
                <a:effectLst/>
                <a:latin typeface="Bookman Old Style" panose="02050604050505020204" pitchFamily="18" charset="0"/>
                <a:ea typeface="Times New Roman" panose="02020603050405020304" pitchFamily="18" charset="0"/>
                <a:cs typeface="Courier New" panose="02070309020205020404" pitchFamily="49" charset="0"/>
              </a:rPr>
              <a:t> obbligatorio l'inserimento, nei documenti di gara iniziali, delle clausole di revisione dei prezzi  previste  dall'articolo  106, comma  1,  lettera  a),  primo  periodo,  del  </a:t>
            </a:r>
            <a:r>
              <a:rPr lang="it-IT" sz="1000" i="1" u="sng" dirty="0">
                <a:effectLst/>
                <a:latin typeface="Bookman Old Style" panose="02050604050505020204" pitchFamily="18" charset="0"/>
                <a:ea typeface="Times New Roman" panose="02020603050405020304" pitchFamily="18" charset="0"/>
                <a:cs typeface="Courier New" panose="02070309020205020404" pitchFamily="49" charset="0"/>
              </a:rPr>
              <a:t>codice  dei  contratti pubblici</a:t>
            </a:r>
            <a:r>
              <a:rPr lang="it-IT" sz="1000" i="1" dirty="0">
                <a:effectLst/>
                <a:latin typeface="Bookman Old Style" panose="02050604050505020204" pitchFamily="18" charset="0"/>
                <a:ea typeface="Times New Roman" panose="02020603050405020304" pitchFamily="18" charset="0"/>
                <a:cs typeface="Courier New" panose="02070309020205020404" pitchFamily="49" charset="0"/>
              </a:rPr>
              <a:t>, di cui al </a:t>
            </a:r>
            <a:r>
              <a:rPr lang="it-IT" sz="1000" i="1" u="sng" dirty="0">
                <a:effectLst/>
                <a:latin typeface="Bookman Old Style" panose="02050604050505020204" pitchFamily="18" charset="0"/>
                <a:ea typeface="Times New Roman" panose="02020603050405020304" pitchFamily="18" charset="0"/>
                <a:cs typeface="Courier New" panose="02070309020205020404" pitchFamily="49" charset="0"/>
              </a:rPr>
              <a:t>decreto legislativo 18 aprile 2016, n. 50</a:t>
            </a:r>
            <a:r>
              <a:rPr lang="it-IT" sz="1000" i="1" dirty="0">
                <a:effectLst/>
                <a:latin typeface="Bookman Old Style" panose="02050604050505020204" pitchFamily="18" charset="0"/>
                <a:ea typeface="Times New Roman" panose="02020603050405020304" pitchFamily="18" charset="0"/>
                <a:cs typeface="Courier New" panose="02070309020205020404" pitchFamily="49" charset="0"/>
              </a:rPr>
              <a:t>,  </a:t>
            </a:r>
            <a:r>
              <a:rPr lang="it-IT" sz="1000" i="1" dirty="0">
                <a:solidFill>
                  <a:srgbClr val="000000"/>
                </a:solidFill>
                <a:effectLst/>
                <a:latin typeface="Bookman Old Style" panose="02050604050505020204" pitchFamily="18" charset="0"/>
                <a:ea typeface="Times New Roman" panose="02020603050405020304" pitchFamily="18" charset="0"/>
                <a:cs typeface="Courier New" panose="02070309020205020404" pitchFamily="49" charset="0"/>
              </a:rPr>
              <a:t>fermo restando quanto previsto  dal  secondo  e  dal  terzo  periodo  della medesima lettera a); </a:t>
            </a:r>
            <a:endParaRPr lang="it-IT" sz="1000" i="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1000" i="1" dirty="0">
                <a:solidFill>
                  <a:srgbClr val="000000"/>
                </a:solidFill>
                <a:latin typeface="Bookman Old Style" panose="02050604050505020204" pitchFamily="18" charset="0"/>
                <a:ea typeface="Times New Roman" panose="02020603050405020304" pitchFamily="18" charset="0"/>
                <a:cs typeface="Courier New" panose="02070309020205020404" pitchFamily="49" charset="0"/>
              </a:rPr>
              <a:t>    </a:t>
            </a:r>
            <a:r>
              <a:rPr lang="it-IT" sz="1000" i="1" dirty="0">
                <a:solidFill>
                  <a:srgbClr val="000000"/>
                </a:solidFill>
                <a:effectLst/>
                <a:latin typeface="Bookman Old Style" panose="02050604050505020204" pitchFamily="18" charset="0"/>
                <a:ea typeface="Times New Roman" panose="02020603050405020304" pitchFamily="18" charset="0"/>
                <a:cs typeface="Courier New" panose="02070309020205020404" pitchFamily="49" charset="0"/>
              </a:rPr>
              <a:t>b) per i contratti relativi ai  lavori, in  deroga  all'articolo 106, comma 1, lettera a), quarto periodo, del </a:t>
            </a:r>
            <a:r>
              <a:rPr lang="it-IT" sz="1000" i="1" u="sng" dirty="0">
                <a:effectLst/>
                <a:latin typeface="Bookman Old Style" panose="02050604050505020204" pitchFamily="18" charset="0"/>
                <a:ea typeface="Times New Roman" panose="02020603050405020304" pitchFamily="18" charset="0"/>
                <a:cs typeface="Courier New" panose="02070309020205020404" pitchFamily="49" charset="0"/>
              </a:rPr>
              <a:t>decreto legislativo  n. 50 del 2016</a:t>
            </a:r>
            <a:r>
              <a:rPr lang="it-IT" sz="1000" i="1" dirty="0">
                <a:effectLst/>
                <a:latin typeface="Bookman Old Style" panose="02050604050505020204" pitchFamily="18" charset="0"/>
                <a:ea typeface="Times New Roman" panose="02020603050405020304" pitchFamily="18" charset="0"/>
                <a:cs typeface="Courier New" panose="02070309020205020404" pitchFamily="49" charset="0"/>
              </a:rPr>
              <a:t>,  </a:t>
            </a:r>
            <a:r>
              <a:rPr lang="it-IT" sz="1000" i="1" dirty="0">
                <a:solidFill>
                  <a:srgbClr val="000000"/>
                </a:solidFill>
                <a:effectLst/>
                <a:latin typeface="Bookman Old Style" panose="02050604050505020204" pitchFamily="18" charset="0"/>
                <a:ea typeface="Times New Roman" panose="02020603050405020304" pitchFamily="18" charset="0"/>
                <a:cs typeface="Courier New" panose="02070309020205020404" pitchFamily="49" charset="0"/>
              </a:rPr>
              <a:t>le  variazioni  di  prezzo  dei  singoli  materiali  da costruzione,  in  aumento  o  in  diminuzione,  sono  valutate  dalla stazione appaltante </a:t>
            </a:r>
            <a:r>
              <a:rPr lang="it-IT" sz="1000" b="1" i="1" dirty="0">
                <a:solidFill>
                  <a:srgbClr val="000000"/>
                </a:solidFill>
                <a:effectLst/>
                <a:latin typeface="Bookman Old Style" panose="02050604050505020204" pitchFamily="18" charset="0"/>
                <a:ea typeface="Times New Roman" panose="02020603050405020304" pitchFamily="18" charset="0"/>
                <a:cs typeface="Courier New" panose="02070309020205020404" pitchFamily="49" charset="0"/>
              </a:rPr>
              <a:t>soltanto se tali variazioni  risultano  superiori</a:t>
            </a:r>
            <a:r>
              <a:rPr lang="it-IT" sz="1000" i="1" dirty="0">
                <a:solidFill>
                  <a:srgbClr val="000000"/>
                </a:solidFill>
                <a:effectLst/>
                <a:latin typeface="Bookman Old Style" panose="02050604050505020204" pitchFamily="18" charset="0"/>
                <a:ea typeface="Times New Roman" panose="02020603050405020304" pitchFamily="18" charset="0"/>
                <a:cs typeface="Courier New" panose="02070309020205020404" pitchFamily="49" charset="0"/>
              </a:rPr>
              <a:t> </a:t>
            </a:r>
            <a:r>
              <a:rPr lang="it-IT" sz="1000" b="1" i="1" dirty="0">
                <a:solidFill>
                  <a:srgbClr val="000000"/>
                </a:solidFill>
                <a:effectLst/>
                <a:latin typeface="Bookman Old Style" panose="02050604050505020204" pitchFamily="18" charset="0"/>
                <a:ea typeface="Times New Roman" panose="02020603050405020304" pitchFamily="18" charset="0"/>
                <a:cs typeface="Courier New" panose="02070309020205020404" pitchFamily="49" charset="0"/>
              </a:rPr>
              <a:t>al cinque  per  cento</a:t>
            </a:r>
            <a:r>
              <a:rPr lang="it-IT" sz="1000" i="1" dirty="0">
                <a:solidFill>
                  <a:srgbClr val="000000"/>
                </a:solidFill>
                <a:effectLst/>
                <a:latin typeface="Bookman Old Style" panose="02050604050505020204" pitchFamily="18" charset="0"/>
                <a:ea typeface="Times New Roman" panose="02020603050405020304" pitchFamily="18" charset="0"/>
                <a:cs typeface="Courier New" panose="02070309020205020404" pitchFamily="49" charset="0"/>
              </a:rPr>
              <a:t>  rispetto  al  prezzo,  rilevato  nell'anno  di presentazione dell'offerta, anche tenendo conto  di  quanto  previsto dal decreto del Ministero  delle  infrastrutture  e  della  </a:t>
            </a:r>
            <a:r>
              <a:rPr lang="it-IT" sz="1000" i="1" dirty="0" err="1">
                <a:solidFill>
                  <a:srgbClr val="000000"/>
                </a:solidFill>
                <a:effectLst/>
                <a:latin typeface="Bookman Old Style" panose="02050604050505020204" pitchFamily="18" charset="0"/>
                <a:ea typeface="Times New Roman" panose="02020603050405020304" pitchFamily="18" charset="0"/>
                <a:cs typeface="Courier New" panose="02070309020205020404" pitchFamily="49" charset="0"/>
              </a:rPr>
              <a:t>mobilita'</a:t>
            </a:r>
            <a:r>
              <a:rPr lang="it-IT" sz="1000" i="1" dirty="0">
                <a:solidFill>
                  <a:srgbClr val="000000"/>
                </a:solidFill>
                <a:effectLst/>
                <a:latin typeface="Bookman Old Style" panose="02050604050505020204" pitchFamily="18" charset="0"/>
                <a:ea typeface="Times New Roman" panose="02020603050405020304" pitchFamily="18" charset="0"/>
                <a:cs typeface="Courier New" panose="02070309020205020404" pitchFamily="49" charset="0"/>
              </a:rPr>
              <a:t> sostenibili di cui al comma 2, secondo  periodo.  In tal caso si procede a compensazione, in aumento o in diminuzione, per la percentuale eccedente il cinque per cento e comunque in misura pari all'80 per cento di detta eccedenza, nel limite delle risorse di  cui al comma 7. </a:t>
            </a:r>
            <a:endParaRPr lang="it-IT" sz="1000" i="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it-IT" sz="1000" dirty="0">
                <a:effectLst/>
                <a:latin typeface="Bookman Old Style" panose="02050604050505020204" pitchFamily="18" charset="0"/>
                <a:ea typeface="Calibri" panose="020F0502020204030204" pitchFamily="34" charset="0"/>
                <a:cs typeface="Times New Roman" panose="02020603050405020304" pitchFamily="18" charset="0"/>
              </a:rPr>
              <a:t> </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250000"/>
              </a:lnSpc>
              <a:buNone/>
            </a:pPr>
            <a:endParaRPr lang="it-IT" sz="1000" b="1" dirty="0"/>
          </a:p>
          <a:p>
            <a:pPr marL="0" indent="0" algn="just">
              <a:lnSpc>
                <a:spcPct val="250000"/>
              </a:lnSpc>
              <a:buNone/>
            </a:pPr>
            <a:endParaRPr lang="it-IT" sz="1700" b="1" dirty="0"/>
          </a:p>
          <a:p>
            <a:pPr marL="0" indent="0" algn="just">
              <a:lnSpc>
                <a:spcPct val="250000"/>
              </a:lnSpc>
              <a:buNone/>
            </a:pPr>
            <a:endParaRPr lang="it-IT" sz="1700" b="1" dirty="0"/>
          </a:p>
        </p:txBody>
      </p:sp>
    </p:spTree>
    <p:extLst>
      <p:ext uri="{BB962C8B-B14F-4D97-AF65-F5344CB8AC3E}">
        <p14:creationId xmlns:p14="http://schemas.microsoft.com/office/powerpoint/2010/main" val="7303733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1D8BA0C-C3E4-5A95-DE81-3A230BFD1906}"/>
              </a:ext>
            </a:extLst>
          </p:cNvPr>
          <p:cNvSpPr>
            <a:spLocks noGrp="1"/>
          </p:cNvSpPr>
          <p:nvPr>
            <p:ph type="title"/>
          </p:nvPr>
        </p:nvSpPr>
        <p:spPr>
          <a:xfrm>
            <a:off x="1029268" y="-349292"/>
            <a:ext cx="10515599" cy="932688"/>
          </a:xfrm>
        </p:spPr>
        <p:txBody>
          <a:bodyPr vert="horz" lIns="91440" tIns="45720" rIns="91440" bIns="45720" rtlCol="0" anchor="b">
            <a:normAutofit/>
          </a:bodyPr>
          <a:lstStyle/>
          <a:p>
            <a:r>
              <a:rPr lang="it-IT" sz="2400" b="1" i="1" dirty="0">
                <a:solidFill>
                  <a:srgbClr val="FFC000"/>
                </a:solidFill>
                <a:latin typeface="Bookman Old Style" panose="02050604050505020204" pitchFamily="18" charset="0"/>
                <a:cs typeface="Arial" panose="020B0604020202020204" pitchFamily="34" charset="0"/>
              </a:rPr>
              <a:t>Risorse per la copertura della revisione prezzi</a:t>
            </a:r>
            <a:endParaRPr lang="en-US" sz="2400" b="1" i="1" dirty="0">
              <a:latin typeface="Bookman Old Style" panose="02050604050505020204" pitchFamily="18" charset="0"/>
              <a:cs typeface="Arial" panose="020B0604020202020204" pitchFamily="34" charset="0"/>
            </a:endParaRPr>
          </a:p>
        </p:txBody>
      </p:sp>
      <p:graphicFrame>
        <p:nvGraphicFramePr>
          <p:cNvPr id="3" name="Tabella 2">
            <a:extLst>
              <a:ext uri="{FF2B5EF4-FFF2-40B4-BE49-F238E27FC236}">
                <a16:creationId xmlns:a16="http://schemas.microsoft.com/office/drawing/2014/main" id="{F237E195-D30D-B82D-1E4E-EB56B8D37E63}"/>
              </a:ext>
            </a:extLst>
          </p:cNvPr>
          <p:cNvGraphicFramePr>
            <a:graphicFrameLocks noGrp="1"/>
          </p:cNvGraphicFramePr>
          <p:nvPr>
            <p:extLst>
              <p:ext uri="{D42A27DB-BD31-4B8C-83A1-F6EECF244321}">
                <p14:modId xmlns:p14="http://schemas.microsoft.com/office/powerpoint/2010/main" val="3057502080"/>
              </p:ext>
            </p:extLst>
          </p:nvPr>
        </p:nvGraphicFramePr>
        <p:xfrm>
          <a:off x="419685" y="878097"/>
          <a:ext cx="11352629" cy="5481308"/>
        </p:xfrm>
        <a:graphic>
          <a:graphicData uri="http://schemas.openxmlformats.org/drawingml/2006/table">
            <a:tbl>
              <a:tblPr>
                <a:tableStyleId>{5C22544A-7EE6-4342-B048-85BDC9FD1C3A}</a:tableStyleId>
              </a:tblPr>
              <a:tblGrid>
                <a:gridCol w="725221">
                  <a:extLst>
                    <a:ext uri="{9D8B030D-6E8A-4147-A177-3AD203B41FA5}">
                      <a16:colId xmlns:a16="http://schemas.microsoft.com/office/drawing/2014/main" val="2974296144"/>
                    </a:ext>
                  </a:extLst>
                </a:gridCol>
                <a:gridCol w="1407225">
                  <a:extLst>
                    <a:ext uri="{9D8B030D-6E8A-4147-A177-3AD203B41FA5}">
                      <a16:colId xmlns:a16="http://schemas.microsoft.com/office/drawing/2014/main" val="2682379143"/>
                    </a:ext>
                  </a:extLst>
                </a:gridCol>
                <a:gridCol w="2919241">
                  <a:extLst>
                    <a:ext uri="{9D8B030D-6E8A-4147-A177-3AD203B41FA5}">
                      <a16:colId xmlns:a16="http://schemas.microsoft.com/office/drawing/2014/main" val="2896288037"/>
                    </a:ext>
                  </a:extLst>
                </a:gridCol>
                <a:gridCol w="1570873">
                  <a:extLst>
                    <a:ext uri="{9D8B030D-6E8A-4147-A177-3AD203B41FA5}">
                      <a16:colId xmlns:a16="http://schemas.microsoft.com/office/drawing/2014/main" val="3889097926"/>
                    </a:ext>
                  </a:extLst>
                </a:gridCol>
                <a:gridCol w="2183642">
                  <a:extLst>
                    <a:ext uri="{9D8B030D-6E8A-4147-A177-3AD203B41FA5}">
                      <a16:colId xmlns:a16="http://schemas.microsoft.com/office/drawing/2014/main" val="1589367580"/>
                    </a:ext>
                  </a:extLst>
                </a:gridCol>
                <a:gridCol w="2546427">
                  <a:extLst>
                    <a:ext uri="{9D8B030D-6E8A-4147-A177-3AD203B41FA5}">
                      <a16:colId xmlns:a16="http://schemas.microsoft.com/office/drawing/2014/main" val="2742679434"/>
                    </a:ext>
                  </a:extLst>
                </a:gridCol>
              </a:tblGrid>
              <a:tr h="281472">
                <a:tc>
                  <a:txBody>
                    <a:bodyPr/>
                    <a:lstStyle/>
                    <a:p>
                      <a:pPr algn="ctr" fontAlgn="ctr"/>
                      <a:r>
                        <a:rPr lang="it-IT" sz="1200" b="1" u="none" strike="noStrike" dirty="0">
                          <a:effectLst/>
                        </a:rPr>
                        <a:t>Norma</a:t>
                      </a:r>
                      <a:endParaRPr lang="it-IT" sz="1200" b="1" i="0" u="none" strike="noStrike" dirty="0">
                        <a:solidFill>
                          <a:srgbClr val="000000"/>
                        </a:solidFill>
                        <a:effectLst/>
                        <a:latin typeface="Calibri" panose="020F0502020204030204" pitchFamily="34" charset="0"/>
                      </a:endParaRPr>
                    </a:p>
                  </a:txBody>
                  <a:tcPr marL="6018" marR="6018" marT="6018" marB="0" anchor="ctr"/>
                </a:tc>
                <a:tc>
                  <a:txBody>
                    <a:bodyPr/>
                    <a:lstStyle/>
                    <a:p>
                      <a:pPr algn="ctr" fontAlgn="ctr"/>
                      <a:r>
                        <a:rPr lang="it-IT" sz="1200" b="1" u="none" strike="noStrike" dirty="0">
                          <a:effectLst/>
                        </a:rPr>
                        <a:t>Ambito Soggettivo</a:t>
                      </a:r>
                      <a:endParaRPr lang="it-IT" sz="1200" b="1" i="0" u="none" strike="noStrike" dirty="0">
                        <a:solidFill>
                          <a:srgbClr val="000000"/>
                        </a:solidFill>
                        <a:effectLst/>
                        <a:latin typeface="Calibri" panose="020F0502020204030204" pitchFamily="34" charset="0"/>
                      </a:endParaRPr>
                    </a:p>
                  </a:txBody>
                  <a:tcPr marL="6018" marR="6018" marT="6018" marB="0" anchor="ctr"/>
                </a:tc>
                <a:tc>
                  <a:txBody>
                    <a:bodyPr/>
                    <a:lstStyle/>
                    <a:p>
                      <a:pPr algn="ctr" fontAlgn="ctr"/>
                      <a:r>
                        <a:rPr lang="it-IT" sz="1200" b="1" u="none" strike="noStrike" dirty="0">
                          <a:effectLst/>
                        </a:rPr>
                        <a:t>Risorse Interne</a:t>
                      </a:r>
                      <a:endParaRPr lang="it-IT" sz="1200" b="1" i="0" u="none" strike="noStrike" dirty="0">
                        <a:solidFill>
                          <a:srgbClr val="000000"/>
                        </a:solidFill>
                        <a:effectLst/>
                        <a:latin typeface="Calibri" panose="020F0502020204030204" pitchFamily="34" charset="0"/>
                      </a:endParaRPr>
                    </a:p>
                  </a:txBody>
                  <a:tcPr marL="6018" marR="6018" marT="6018" marB="0" anchor="ctr"/>
                </a:tc>
                <a:tc>
                  <a:txBody>
                    <a:bodyPr/>
                    <a:lstStyle/>
                    <a:p>
                      <a:pPr algn="ctr" fontAlgn="ctr"/>
                      <a:r>
                        <a:rPr lang="it-IT" sz="1200" b="1" u="none" strike="noStrike" dirty="0">
                          <a:effectLst/>
                        </a:rPr>
                        <a:t>Fondo</a:t>
                      </a:r>
                      <a:endParaRPr lang="it-IT" sz="1200" b="1" i="0" u="none" strike="noStrike" dirty="0">
                        <a:solidFill>
                          <a:srgbClr val="000000"/>
                        </a:solidFill>
                        <a:effectLst/>
                        <a:latin typeface="Calibri" panose="020F0502020204030204" pitchFamily="34" charset="0"/>
                      </a:endParaRPr>
                    </a:p>
                  </a:txBody>
                  <a:tcPr marL="6018" marR="6018" marT="6018" marB="0" anchor="ctr"/>
                </a:tc>
                <a:tc>
                  <a:txBody>
                    <a:bodyPr/>
                    <a:lstStyle/>
                    <a:p>
                      <a:pPr algn="l" fontAlgn="ctr"/>
                      <a:r>
                        <a:rPr lang="it-IT" sz="1200" b="1" u="none" strike="noStrike">
                          <a:effectLst/>
                        </a:rPr>
                        <a:t>Ammontare del fondo</a:t>
                      </a:r>
                      <a:endParaRPr lang="it-IT" sz="1200" b="1" i="0" u="none" strike="noStrike">
                        <a:solidFill>
                          <a:srgbClr val="000000"/>
                        </a:solidFill>
                        <a:effectLst/>
                        <a:latin typeface="Calibri" panose="020F0502020204030204" pitchFamily="34" charset="0"/>
                      </a:endParaRPr>
                    </a:p>
                  </a:txBody>
                  <a:tcPr marL="6018" marR="6018" marT="6018" marB="0" anchor="ctr"/>
                </a:tc>
                <a:tc>
                  <a:txBody>
                    <a:bodyPr/>
                    <a:lstStyle/>
                    <a:p>
                      <a:pPr algn="l" fontAlgn="ctr"/>
                      <a:r>
                        <a:rPr lang="it-IT" sz="1200" b="1" u="none" strike="noStrike" dirty="0">
                          <a:effectLst/>
                        </a:rPr>
                        <a:t>Attuazione</a:t>
                      </a:r>
                      <a:endParaRPr lang="it-IT" sz="1200" b="1" i="0" u="none" strike="noStrike" dirty="0">
                        <a:solidFill>
                          <a:srgbClr val="000000"/>
                        </a:solidFill>
                        <a:effectLst/>
                        <a:latin typeface="Calibri" panose="020F0502020204030204" pitchFamily="34" charset="0"/>
                      </a:endParaRPr>
                    </a:p>
                  </a:txBody>
                  <a:tcPr marL="6018" marR="6018" marT="6018" marB="0" anchor="ctr"/>
                </a:tc>
                <a:extLst>
                  <a:ext uri="{0D108BD9-81ED-4DB2-BD59-A6C34878D82A}">
                    <a16:rowId xmlns:a16="http://schemas.microsoft.com/office/drawing/2014/main" val="3696232386"/>
                  </a:ext>
                </a:extLst>
              </a:tr>
              <a:tr h="1682509">
                <a:tc>
                  <a:txBody>
                    <a:bodyPr/>
                    <a:lstStyle/>
                    <a:p>
                      <a:pPr algn="l" fontAlgn="ctr"/>
                      <a:r>
                        <a:rPr lang="it-IT" sz="1200" b="1" u="none" strike="noStrike" dirty="0">
                          <a:effectLst/>
                        </a:rPr>
                        <a:t>art. 29 - DL 4/2022</a:t>
                      </a:r>
                      <a:endParaRPr lang="it-IT" sz="1200" b="1" i="0" u="none" strike="noStrike" dirty="0">
                        <a:solidFill>
                          <a:srgbClr val="000000"/>
                        </a:solidFill>
                        <a:effectLst/>
                        <a:latin typeface="Calibri" panose="020F0502020204030204" pitchFamily="34" charset="0"/>
                      </a:endParaRPr>
                    </a:p>
                  </a:txBody>
                  <a:tcPr marL="6018" marR="6018" marT="6018" marB="0" anchor="ctr"/>
                </a:tc>
                <a:tc>
                  <a:txBody>
                    <a:bodyPr/>
                    <a:lstStyle/>
                    <a:p>
                      <a:pPr algn="l" fontAlgn="ctr"/>
                      <a:r>
                        <a:rPr lang="it-IT" sz="1200" u="none" strike="noStrike" dirty="0">
                          <a:effectLst/>
                        </a:rPr>
                        <a:t>Bandi pubblicati dal 27/01/2022 al 31/12/2023 (comma 1)</a:t>
                      </a:r>
                      <a:endParaRPr lang="it-IT" sz="1200" b="0" i="0" u="none" strike="noStrike" dirty="0">
                        <a:solidFill>
                          <a:srgbClr val="000000"/>
                        </a:solidFill>
                        <a:effectLst/>
                        <a:latin typeface="Calibri" panose="020F0502020204030204" pitchFamily="34" charset="0"/>
                      </a:endParaRPr>
                    </a:p>
                  </a:txBody>
                  <a:tcPr marL="6018" marR="6018" marT="6018" marB="0" anchor="ctr"/>
                </a:tc>
                <a:tc>
                  <a:txBody>
                    <a:bodyPr/>
                    <a:lstStyle/>
                    <a:p>
                      <a:pPr algn="l" fontAlgn="ctr"/>
                      <a:r>
                        <a:rPr lang="it-IT" sz="1200" u="none" strike="noStrike" dirty="0">
                          <a:effectLst/>
                        </a:rPr>
                        <a:t>Somme accantonate per imprevisti in misura non inferiore 1% lavori;                                                             Ulteriori somme a disposizione per lo stesso intervento                                                                  Ribassi d'asta, se non prevista diversa destinazione                                                                                                              Somme disponibili per ulteriori interventi ultimati, con certificati regolare esecuzione (comma 7)</a:t>
                      </a:r>
                      <a:endParaRPr lang="it-IT" sz="1200" b="0" i="0" u="none" strike="noStrike" dirty="0">
                        <a:solidFill>
                          <a:srgbClr val="000000"/>
                        </a:solidFill>
                        <a:effectLst/>
                        <a:latin typeface="Calibri" panose="020F0502020204030204" pitchFamily="34" charset="0"/>
                      </a:endParaRPr>
                    </a:p>
                  </a:txBody>
                  <a:tcPr marL="6018" marR="6018" marT="6018" marB="0" anchor="ctr"/>
                </a:tc>
                <a:tc>
                  <a:txBody>
                    <a:bodyPr/>
                    <a:lstStyle/>
                    <a:p>
                      <a:pPr algn="l" fontAlgn="ctr"/>
                      <a:r>
                        <a:rPr lang="it-IT" sz="1200" u="none" strike="noStrike" dirty="0">
                          <a:effectLst/>
                        </a:rPr>
                        <a:t>Fondo  prosecuzione opere pubbliche MIMS (ex art. 7 dl 76/2020) disponibile fino al 31/12/2026 (comma 8)</a:t>
                      </a:r>
                      <a:endParaRPr lang="it-IT" sz="1200" b="0" i="0" u="none" strike="noStrike" dirty="0">
                        <a:solidFill>
                          <a:srgbClr val="000000"/>
                        </a:solidFill>
                        <a:effectLst/>
                        <a:latin typeface="Calibri" panose="020F0502020204030204" pitchFamily="34" charset="0"/>
                      </a:endParaRPr>
                    </a:p>
                  </a:txBody>
                  <a:tcPr marL="6018" marR="6018" marT="6018" marB="0" anchor="ctr"/>
                </a:tc>
                <a:tc>
                  <a:txBody>
                    <a:bodyPr/>
                    <a:lstStyle/>
                    <a:p>
                      <a:pPr algn="l" fontAlgn="ctr"/>
                      <a:r>
                        <a:rPr lang="it-IT" sz="1200" u="none" strike="noStrike" dirty="0">
                          <a:effectLst/>
                        </a:rPr>
                        <a:t>1,2 miliardi di euro per l’anno 2022 (di cui 200 mln stanziati dal dl 21/2022) e 500 milioni di euro per l’anno 2023 per lavori a valere su </a:t>
                      </a:r>
                      <a:r>
                        <a:rPr lang="it-IT" sz="1200" u="sng" strike="noStrike" dirty="0">
                          <a:effectLst/>
                        </a:rPr>
                        <a:t>risorse PNRR e PNC o affidate a Commissari</a:t>
                      </a:r>
                      <a:r>
                        <a:rPr lang="it-IT" sz="1200" u="none" strike="noStrike" dirty="0">
                          <a:effectLst/>
                        </a:rPr>
                        <a:t> </a:t>
                      </a:r>
                      <a:endParaRPr lang="it-IT" sz="1200" b="1" i="0" u="none" strike="noStrike" dirty="0">
                        <a:solidFill>
                          <a:srgbClr val="000000"/>
                        </a:solidFill>
                        <a:effectLst/>
                        <a:latin typeface="Calibri" panose="020F0502020204030204" pitchFamily="34" charset="0"/>
                      </a:endParaRPr>
                    </a:p>
                  </a:txBody>
                  <a:tcPr marL="6018" marR="6018" marT="6018" marB="0" anchor="ctr"/>
                </a:tc>
                <a:tc>
                  <a:txBody>
                    <a:bodyPr/>
                    <a:lstStyle/>
                    <a:p>
                      <a:pPr algn="just" fontAlgn="ctr"/>
                      <a:r>
                        <a:rPr lang="it-IT" sz="1200" u="none" strike="noStrike" dirty="0">
                          <a:effectLst/>
                        </a:rPr>
                        <a:t>Il MIMS, entro il 31 marzo ed il 30 settembre di ogni anno, sulla base delle elaborazioni effettuate dall’ISTAT, con proprio decreto, deve procedere alla determinazione delle variazioni percentuali dei singoli prezzi dei materiali da costruzione più significativi relative a ciascun semestre.</a:t>
                      </a:r>
                      <a:endParaRPr lang="it-IT" sz="1200" b="0" i="0" u="none" strike="noStrike" dirty="0">
                        <a:solidFill>
                          <a:srgbClr val="000000"/>
                        </a:solidFill>
                        <a:effectLst/>
                        <a:latin typeface="Calibri" panose="020F0502020204030204" pitchFamily="34" charset="0"/>
                      </a:endParaRPr>
                    </a:p>
                  </a:txBody>
                  <a:tcPr marL="6018" marR="6018" marT="6018" marB="0" anchor="ctr"/>
                </a:tc>
                <a:extLst>
                  <a:ext uri="{0D108BD9-81ED-4DB2-BD59-A6C34878D82A}">
                    <a16:rowId xmlns:a16="http://schemas.microsoft.com/office/drawing/2014/main" val="2773233258"/>
                  </a:ext>
                </a:extLst>
              </a:tr>
              <a:tr h="1682509">
                <a:tc>
                  <a:txBody>
                    <a:bodyPr/>
                    <a:lstStyle/>
                    <a:p>
                      <a:pPr algn="l" fontAlgn="ctr"/>
                      <a:r>
                        <a:rPr lang="it-IT" sz="1200" b="1" u="none" strike="noStrike" dirty="0">
                          <a:effectLst/>
                        </a:rPr>
                        <a:t>art. 26 - DL 50/2022</a:t>
                      </a:r>
                      <a:endParaRPr lang="it-IT" sz="1200" b="1" i="0" u="none" strike="noStrike" dirty="0">
                        <a:solidFill>
                          <a:srgbClr val="000000"/>
                        </a:solidFill>
                        <a:effectLst/>
                        <a:latin typeface="Calibri" panose="020F0502020204030204" pitchFamily="34" charset="0"/>
                      </a:endParaRPr>
                    </a:p>
                  </a:txBody>
                  <a:tcPr marL="6018" marR="6018" marT="6018" marB="0" anchor="ctr"/>
                </a:tc>
                <a:tc>
                  <a:txBody>
                    <a:bodyPr/>
                    <a:lstStyle/>
                    <a:p>
                      <a:pPr algn="l" fontAlgn="ctr"/>
                      <a:r>
                        <a:rPr lang="it-IT" sz="1200" u="none" strike="noStrike" dirty="0">
                          <a:effectLst/>
                        </a:rPr>
                        <a:t>Bandi aggiudicati sulla base delle offerte presentate </a:t>
                      </a:r>
                      <a:r>
                        <a:rPr lang="it-IT" sz="1200" b="1" u="none" strike="noStrike" dirty="0">
                          <a:effectLst/>
                        </a:rPr>
                        <a:t>entro il 31 dicembre 2021 </a:t>
                      </a:r>
                      <a:r>
                        <a:rPr lang="it-IT" sz="1200" u="none" strike="noStrike" dirty="0">
                          <a:effectLst/>
                        </a:rPr>
                        <a:t>(comma 1)</a:t>
                      </a:r>
                      <a:endParaRPr lang="it-IT" sz="1200" b="0" i="0" u="none" strike="noStrike" dirty="0">
                        <a:solidFill>
                          <a:srgbClr val="000000"/>
                        </a:solidFill>
                        <a:effectLst/>
                        <a:latin typeface="Calibri" panose="020F0502020204030204" pitchFamily="34" charset="0"/>
                      </a:endParaRPr>
                    </a:p>
                  </a:txBody>
                  <a:tcPr marL="6018" marR="6018" marT="6018" marB="0" anchor="ctr"/>
                </a:tc>
                <a:tc>
                  <a:txBody>
                    <a:bodyPr/>
                    <a:lstStyle/>
                    <a:p>
                      <a:pPr algn="l" fontAlgn="ctr"/>
                      <a:r>
                        <a:rPr lang="it-IT" sz="1200" u="none" strike="noStrike" dirty="0">
                          <a:effectLst/>
                        </a:rPr>
                        <a:t>Somme accantonate per imprevisti, nel limite del 50%;                                                                                    Ulteriori somme a disposizione per lo stesso intervento                                                                  Ribassi d'asta, se non prevista diversa destinazione                                                                                                              Somme disponibili per ulteriori interventi ultimati, con certificati regolare esecuzione (comma 1)</a:t>
                      </a:r>
                      <a:endParaRPr lang="it-IT" sz="1200" b="0" i="0" u="none" strike="noStrike" dirty="0">
                        <a:solidFill>
                          <a:srgbClr val="000000"/>
                        </a:solidFill>
                        <a:effectLst/>
                        <a:latin typeface="Calibri" panose="020F0502020204030204" pitchFamily="34" charset="0"/>
                      </a:endParaRPr>
                    </a:p>
                  </a:txBody>
                  <a:tcPr marL="6018" marR="6018" marT="6018" marB="0" anchor="ctr"/>
                </a:tc>
                <a:tc>
                  <a:txBody>
                    <a:bodyPr/>
                    <a:lstStyle/>
                    <a:p>
                      <a:pPr algn="l" fontAlgn="ctr"/>
                      <a:r>
                        <a:rPr lang="it-IT" sz="1200" u="none" strike="noStrike" dirty="0">
                          <a:effectLst/>
                        </a:rPr>
                        <a:t>Fondo</a:t>
                      </a:r>
                      <a:r>
                        <a:rPr lang="it-IT" sz="1200" u="none" strike="noStrike" baseline="0" dirty="0">
                          <a:effectLst/>
                        </a:rPr>
                        <a:t> </a:t>
                      </a:r>
                      <a:r>
                        <a:rPr lang="it-IT" sz="1200" u="none" strike="noStrike" dirty="0">
                          <a:effectLst/>
                        </a:rPr>
                        <a:t> prosecuzione opere pubbliche MIMS (</a:t>
                      </a:r>
                      <a:r>
                        <a:rPr lang="it-IT" sz="1200" u="sng" strike="noStrike" dirty="0">
                          <a:effectLst/>
                        </a:rPr>
                        <a:t>in proporzione se risorse insufficienti</a:t>
                      </a:r>
                      <a:r>
                        <a:rPr lang="it-IT" sz="1200" u="none" strike="noStrike" dirty="0">
                          <a:effectLst/>
                        </a:rPr>
                        <a:t>) art. </a:t>
                      </a:r>
                      <a:r>
                        <a:rPr lang="it-IT" sz="1200" b="1" u="none" strike="noStrike" dirty="0">
                          <a:effectLst/>
                        </a:rPr>
                        <a:t>26, comma 4 </a:t>
                      </a:r>
                      <a:r>
                        <a:rPr lang="it-IT" sz="1200" b="1" u="none" strike="noStrike" dirty="0" err="1">
                          <a:effectLst/>
                        </a:rPr>
                        <a:t>let</a:t>
                      </a:r>
                      <a:r>
                        <a:rPr lang="it-IT" sz="1200" b="1" u="none" strike="noStrike" dirty="0">
                          <a:effectLst/>
                        </a:rPr>
                        <a:t>. a) Dl 76/2020</a:t>
                      </a:r>
                      <a:endParaRPr lang="it-IT" sz="1200" b="0" i="0" u="none" strike="noStrike" dirty="0">
                        <a:solidFill>
                          <a:srgbClr val="000000"/>
                        </a:solidFill>
                        <a:effectLst/>
                        <a:latin typeface="Calibri" panose="020F0502020204030204" pitchFamily="34" charset="0"/>
                      </a:endParaRPr>
                    </a:p>
                  </a:txBody>
                  <a:tcPr marL="6018" marR="6018" marT="6018" marB="0" anchor="ctr"/>
                </a:tc>
                <a:tc>
                  <a:txBody>
                    <a:bodyPr/>
                    <a:lstStyle/>
                    <a:p>
                      <a:pPr algn="l" fontAlgn="ctr"/>
                      <a:endParaRPr lang="it-IT" sz="1200" b="1" i="0" u="none" strike="noStrike" dirty="0">
                        <a:solidFill>
                          <a:srgbClr val="000000"/>
                        </a:solidFill>
                        <a:effectLst/>
                        <a:latin typeface="Calibri" panose="020F0502020204030204" pitchFamily="34" charset="0"/>
                      </a:endParaRPr>
                    </a:p>
                  </a:txBody>
                  <a:tcPr marL="6018" marR="6018" marT="6018" marB="0" anchor="ctr"/>
                </a:tc>
                <a:tc>
                  <a:txBody>
                    <a:bodyPr/>
                    <a:lstStyle/>
                    <a:p>
                      <a:pPr algn="l" fontAlgn="ctr"/>
                      <a:r>
                        <a:rPr lang="it-IT" sz="1200" u="none" strike="noStrike">
                          <a:effectLst/>
                        </a:rPr>
                        <a:t>DM MIMS del 17/6/2022. Istanze da presentare per SAL 1/1/22 -31/7/22 (entro 31/8/22) per i SAL 1/8/22-31/12/22 (entro 31/1/23)</a:t>
                      </a:r>
                      <a:endParaRPr lang="it-IT" sz="1200" b="0" i="0" u="none" strike="noStrike">
                        <a:solidFill>
                          <a:srgbClr val="000000"/>
                        </a:solidFill>
                        <a:effectLst/>
                        <a:latin typeface="Calibri" panose="020F0502020204030204" pitchFamily="34" charset="0"/>
                      </a:endParaRPr>
                    </a:p>
                  </a:txBody>
                  <a:tcPr marL="6018" marR="6018" marT="6018" marB="0" anchor="ctr"/>
                </a:tc>
                <a:extLst>
                  <a:ext uri="{0D108BD9-81ED-4DB2-BD59-A6C34878D82A}">
                    <a16:rowId xmlns:a16="http://schemas.microsoft.com/office/drawing/2014/main" val="3292569692"/>
                  </a:ext>
                </a:extLst>
              </a:tr>
              <a:tr h="1674272">
                <a:tc>
                  <a:txBody>
                    <a:bodyPr/>
                    <a:lstStyle/>
                    <a:p>
                      <a:pPr algn="l" fontAlgn="ctr"/>
                      <a:r>
                        <a:rPr lang="it-IT" sz="1200" b="1" u="none" strike="noStrike" dirty="0">
                          <a:effectLst/>
                        </a:rPr>
                        <a:t>art. 26 - DL 50/2022</a:t>
                      </a:r>
                      <a:endParaRPr lang="it-IT" sz="1200" b="1" i="0" u="none" strike="noStrike" dirty="0">
                        <a:solidFill>
                          <a:srgbClr val="000000"/>
                        </a:solidFill>
                        <a:effectLst/>
                        <a:latin typeface="Calibri" panose="020F0502020204030204" pitchFamily="34" charset="0"/>
                      </a:endParaRPr>
                    </a:p>
                  </a:txBody>
                  <a:tcPr marL="6018" marR="6018" marT="6018" marB="0" anchor="ctr"/>
                </a:tc>
                <a:tc>
                  <a:txBody>
                    <a:bodyPr/>
                    <a:lstStyle/>
                    <a:p>
                      <a:pPr algn="l" fontAlgn="ctr"/>
                      <a:r>
                        <a:rPr lang="it-IT" sz="1200" u="none" strike="noStrike">
                          <a:effectLst/>
                        </a:rPr>
                        <a:t>Procedure di affidamento avviate dal 18 maggio 2022 al 31 dicembre 2022 (comma 6)</a:t>
                      </a:r>
                      <a:endParaRPr lang="it-IT" sz="1200" b="0" i="0" u="none" strike="noStrike">
                        <a:solidFill>
                          <a:srgbClr val="000000"/>
                        </a:solidFill>
                        <a:effectLst/>
                        <a:latin typeface="Calibri" panose="020F0502020204030204" pitchFamily="34" charset="0"/>
                      </a:endParaRPr>
                    </a:p>
                  </a:txBody>
                  <a:tcPr marL="6018" marR="6018" marT="6018" marB="0" anchor="ctr"/>
                </a:tc>
                <a:tc>
                  <a:txBody>
                    <a:bodyPr/>
                    <a:lstStyle/>
                    <a:p>
                      <a:pPr algn="l" fontAlgn="ctr"/>
                      <a:r>
                        <a:rPr lang="it-IT" sz="1200" u="none" strike="noStrike" dirty="0">
                          <a:effectLst/>
                        </a:rPr>
                        <a:t>Rimodulazione quadro economico                                                                              Somme disponibili per ulteriori interventi ultimati, con certificati regolare esecuzione (comma 6)</a:t>
                      </a:r>
                      <a:endParaRPr lang="it-IT" sz="1200" b="0" i="0" u="none" strike="noStrike" dirty="0">
                        <a:solidFill>
                          <a:srgbClr val="000000"/>
                        </a:solidFill>
                        <a:effectLst/>
                        <a:latin typeface="Calibri" panose="020F0502020204030204" pitchFamily="34" charset="0"/>
                      </a:endParaRPr>
                    </a:p>
                  </a:txBody>
                  <a:tcPr marL="6018" marR="6018" marT="6018" marB="0" anchor="ctr"/>
                </a:tc>
                <a:tc>
                  <a:txBody>
                    <a:bodyPr/>
                    <a:lstStyle/>
                    <a:p>
                      <a:pPr algn="l" fontAlgn="ctr"/>
                      <a:r>
                        <a:rPr lang="it-IT" sz="1200" u="none" strike="noStrike" dirty="0">
                          <a:effectLst/>
                        </a:rPr>
                        <a:t>Nuovo Fondo "avvio opere indifferibili" art. 26, comma 7 - fondo MEF (opere da concludere entro il 31/12/2026</a:t>
                      </a:r>
                      <a:endParaRPr lang="it-IT" sz="1200" b="0" i="0" u="none" strike="noStrike" dirty="0">
                        <a:solidFill>
                          <a:srgbClr val="000000"/>
                        </a:solidFill>
                        <a:effectLst/>
                        <a:latin typeface="Calibri" panose="020F0502020204030204" pitchFamily="34" charset="0"/>
                      </a:endParaRPr>
                    </a:p>
                  </a:txBody>
                  <a:tcPr marL="6018" marR="6018" marT="6018"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it-IT" sz="1200" u="none" strike="noStrike" dirty="0">
                          <a:effectLst/>
                        </a:rPr>
                        <a:t>1,5 </a:t>
                      </a:r>
                      <a:r>
                        <a:rPr lang="it-IT" sz="1200" u="none" strike="noStrike" dirty="0" err="1">
                          <a:effectLst/>
                        </a:rPr>
                        <a:t>mld</a:t>
                      </a:r>
                      <a:r>
                        <a:rPr lang="it-IT" sz="1200" u="none" strike="noStrike" dirty="0">
                          <a:effectLst/>
                        </a:rPr>
                        <a:t> per il 2022, 1,7 </a:t>
                      </a:r>
                      <a:r>
                        <a:rPr lang="it-IT" sz="1200" u="none" strike="noStrike" dirty="0" err="1">
                          <a:effectLst/>
                        </a:rPr>
                        <a:t>mld</a:t>
                      </a:r>
                      <a:r>
                        <a:rPr lang="it-IT" sz="1200" u="none" strike="noStrike" dirty="0">
                          <a:effectLst/>
                        </a:rPr>
                        <a:t> di euro per il 2023, 1,5 </a:t>
                      </a:r>
                      <a:r>
                        <a:rPr lang="it-IT" sz="1200" u="none" strike="noStrike" dirty="0" err="1">
                          <a:effectLst/>
                        </a:rPr>
                        <a:t>mld</a:t>
                      </a:r>
                      <a:r>
                        <a:rPr lang="it-IT" sz="1200" u="none" strike="noStrike" dirty="0">
                          <a:effectLst/>
                        </a:rPr>
                        <a:t> annui per il 2024 e 2025 nonché 1,3 per il 2026, per compensare gli aumenti dei prezzi dei materiali relativi</a:t>
                      </a:r>
                      <a:r>
                        <a:rPr lang="it-IT" sz="1200" u="sng" strike="noStrike" dirty="0">
                          <a:effectLst/>
                        </a:rPr>
                        <a:t> agli interventi legati al PNRR, al PNC e ai Commissari Straordinari</a:t>
                      </a:r>
                      <a:r>
                        <a:rPr lang="it-IT" sz="1200" u="none" strike="noStrike" dirty="0">
                          <a:effectLst/>
                        </a:rPr>
                        <a:t> - avviati successivamente al 18 maggio 2022 e fino al 31 dicembre 2022 </a:t>
                      </a:r>
                      <a:endParaRPr lang="it-IT" sz="1200" b="1" i="0" u="none" strike="noStrike" dirty="0">
                        <a:solidFill>
                          <a:srgbClr val="000000"/>
                        </a:solidFill>
                        <a:effectLst/>
                        <a:latin typeface="Calibri" panose="020F0502020204030204" pitchFamily="34" charset="0"/>
                      </a:endParaRPr>
                    </a:p>
                    <a:p>
                      <a:pPr algn="l" fontAlgn="ctr"/>
                      <a:endParaRPr lang="it-IT" sz="1200" b="0" i="0" u="none" strike="noStrike" dirty="0">
                        <a:solidFill>
                          <a:srgbClr val="000000"/>
                        </a:solidFill>
                        <a:effectLst/>
                        <a:latin typeface="Calibri" panose="020F0502020204030204" pitchFamily="34" charset="0"/>
                      </a:endParaRPr>
                    </a:p>
                  </a:txBody>
                  <a:tcPr marL="6018" marR="6018" marT="6018" marB="0" anchor="ctr"/>
                </a:tc>
                <a:tc>
                  <a:txBody>
                    <a:bodyPr/>
                    <a:lstStyle/>
                    <a:p>
                      <a:pPr algn="l" fontAlgn="ctr"/>
                      <a:r>
                        <a:rPr lang="it-IT" sz="1200" u="none" strike="noStrike" dirty="0">
                          <a:effectLst/>
                        </a:rPr>
                        <a:t>DPCM pubblicato in GU n. 213 del 12/9/2022. Per Comuni e CM il DPCM che regola il Fondo prevede risorse dirette (senza istanza) alle stesse amministrazioni, come da allegato 1 al decreto medesimo.</a:t>
                      </a:r>
                      <a:endParaRPr lang="it-IT" sz="1200" b="0" i="0" u="none" strike="noStrike" dirty="0">
                        <a:solidFill>
                          <a:srgbClr val="000000"/>
                        </a:solidFill>
                        <a:effectLst/>
                        <a:latin typeface="Calibri" panose="020F0502020204030204" pitchFamily="34" charset="0"/>
                      </a:endParaRPr>
                    </a:p>
                  </a:txBody>
                  <a:tcPr marL="6018" marR="6018" marT="6018" marB="0" anchor="ctr"/>
                </a:tc>
                <a:extLst>
                  <a:ext uri="{0D108BD9-81ED-4DB2-BD59-A6C34878D82A}">
                    <a16:rowId xmlns:a16="http://schemas.microsoft.com/office/drawing/2014/main" val="758768988"/>
                  </a:ext>
                </a:extLst>
              </a:tr>
            </a:tbl>
          </a:graphicData>
        </a:graphic>
      </p:graphicFrame>
    </p:spTree>
    <p:extLst>
      <p:ext uri="{BB962C8B-B14F-4D97-AF65-F5344CB8AC3E}">
        <p14:creationId xmlns:p14="http://schemas.microsoft.com/office/powerpoint/2010/main" val="3896098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29917F3-0560-4C6F-B265-458B218C4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CDCCED10-8759-6F15-A265-283821FC7555}"/>
              </a:ext>
            </a:extLst>
          </p:cNvPr>
          <p:cNvSpPr>
            <a:spLocks noGrp="1"/>
          </p:cNvSpPr>
          <p:nvPr>
            <p:ph type="title"/>
          </p:nvPr>
        </p:nvSpPr>
        <p:spPr>
          <a:xfrm>
            <a:off x="1271588" y="662400"/>
            <a:ext cx="10055721" cy="1325563"/>
          </a:xfrm>
        </p:spPr>
        <p:txBody>
          <a:bodyPr anchor="t">
            <a:normAutofit/>
          </a:bodyPr>
          <a:lstStyle/>
          <a:p>
            <a:r>
              <a:rPr lang="it-IT" sz="2800" b="1" i="1" dirty="0">
                <a:solidFill>
                  <a:srgbClr val="FFC000"/>
                </a:solidFill>
                <a:latin typeface="Bookman Old Style" panose="02050604050505020204" pitchFamily="18" charset="0"/>
                <a:cs typeface="Arial" panose="020B0604020202020204" pitchFamily="34" charset="0"/>
              </a:rPr>
              <a:t>La procedura semplificata per l’accesso al Fondo</a:t>
            </a:r>
          </a:p>
        </p:txBody>
      </p:sp>
      <p:grpSp>
        <p:nvGrpSpPr>
          <p:cNvPr id="10" name="Group 9">
            <a:extLst>
              <a:ext uri="{FF2B5EF4-FFF2-40B4-BE49-F238E27FC236}">
                <a16:creationId xmlns:a16="http://schemas.microsoft.com/office/drawing/2014/main" id="{AA39BAE7-7EB8-4E22-BCBB-F00F514DB7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11" name="Freeform 6">
              <a:extLst>
                <a:ext uri="{FF2B5EF4-FFF2-40B4-BE49-F238E27FC236}">
                  <a16:creationId xmlns:a16="http://schemas.microsoft.com/office/drawing/2014/main" id="{CE476A00-9FF6-4B98-9E5C-7A22D8F59C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12" name="Freeform 6">
              <a:extLst>
                <a:ext uri="{FF2B5EF4-FFF2-40B4-BE49-F238E27FC236}">
                  <a16:creationId xmlns:a16="http://schemas.microsoft.com/office/drawing/2014/main" id="{8F0632CB-5E59-4727-9C88-4537512D5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sp>
        <p:nvSpPr>
          <p:cNvPr id="3" name="Segnaposto contenuto 2">
            <a:extLst>
              <a:ext uri="{FF2B5EF4-FFF2-40B4-BE49-F238E27FC236}">
                <a16:creationId xmlns:a16="http://schemas.microsoft.com/office/drawing/2014/main" id="{6D144F09-68CB-E268-E03A-5889016EAD9B}"/>
              </a:ext>
            </a:extLst>
          </p:cNvPr>
          <p:cNvSpPr>
            <a:spLocks noGrp="1"/>
          </p:cNvSpPr>
          <p:nvPr>
            <p:ph idx="1"/>
          </p:nvPr>
        </p:nvSpPr>
        <p:spPr>
          <a:xfrm>
            <a:off x="1251678" y="1506071"/>
            <a:ext cx="10089112" cy="4689529"/>
          </a:xfrm>
        </p:spPr>
        <p:txBody>
          <a:bodyPr>
            <a:normAutofit/>
          </a:bodyPr>
          <a:lstStyle/>
          <a:p>
            <a:r>
              <a:rPr lang="it-IT" sz="1800" dirty="0">
                <a:solidFill>
                  <a:schemeClr val="tx1">
                    <a:alpha val="60000"/>
                  </a:schemeClr>
                </a:solidFill>
                <a:effectLst/>
                <a:latin typeface="Bookman Old Style" panose="02050604050505020204" pitchFamily="18" charset="0"/>
                <a:ea typeface="Calibri" panose="020F0502020204030204" pitchFamily="34" charset="0"/>
                <a:cs typeface="Arial" panose="020B0604020202020204" pitchFamily="34" charset="0"/>
              </a:rPr>
              <a:t>gli enti locali attuatori di uno o più interventi finanziati dal PNRR e inclusi nell’Allegato 1 al DPCM, che hanno avviato o avviano le procedure di affidamento delle opere pubbliche </a:t>
            </a:r>
            <a:r>
              <a:rPr lang="it-IT" sz="1800" b="1" dirty="0">
                <a:solidFill>
                  <a:schemeClr val="tx1">
                    <a:alpha val="60000"/>
                  </a:schemeClr>
                </a:solidFill>
                <a:effectLst/>
                <a:latin typeface="Bookman Old Style" panose="02050604050505020204" pitchFamily="18" charset="0"/>
                <a:ea typeface="Calibri" panose="020F0502020204030204" pitchFamily="34" charset="0"/>
                <a:cs typeface="Arial" panose="020B0604020202020204" pitchFamily="34" charset="0"/>
              </a:rPr>
              <a:t>tra il 18 maggio 2022 e il 3l dicembre 2022</a:t>
            </a:r>
            <a:r>
              <a:rPr lang="it-IT" sz="1800" dirty="0">
                <a:solidFill>
                  <a:schemeClr val="tx1">
                    <a:alpha val="60000"/>
                  </a:schemeClr>
                </a:solidFill>
                <a:effectLst/>
                <a:latin typeface="Bookman Old Style" panose="02050604050505020204" pitchFamily="18" charset="0"/>
                <a:ea typeface="Calibri" panose="020F0502020204030204" pitchFamily="34" charset="0"/>
                <a:cs typeface="Arial" panose="020B0604020202020204" pitchFamily="34" charset="0"/>
              </a:rPr>
              <a:t>, possono considerare come importo aggiuntivo preassegnato a ciascun intervento </a:t>
            </a:r>
            <a:r>
              <a:rPr lang="it-IT" sz="1800" b="1" dirty="0">
                <a:solidFill>
                  <a:schemeClr val="tx1">
                    <a:alpha val="60000"/>
                  </a:schemeClr>
                </a:solidFill>
                <a:effectLst/>
                <a:latin typeface="Bookman Old Style" panose="02050604050505020204" pitchFamily="18" charset="0"/>
                <a:ea typeface="Calibri" panose="020F0502020204030204" pitchFamily="34" charset="0"/>
                <a:cs typeface="Arial" panose="020B0604020202020204" pitchFamily="34" charset="0"/>
              </a:rPr>
              <a:t>la percentuale indicata nell’Allegato 1 del DPCM</a:t>
            </a:r>
            <a:endParaRPr lang="it-IT" sz="1800" dirty="0">
              <a:solidFill>
                <a:schemeClr val="tx1">
                  <a:alpha val="60000"/>
                </a:schemeClr>
              </a:solidFill>
              <a:effectLst/>
              <a:latin typeface="Bookman Old Style" panose="02050604050505020204" pitchFamily="18" charset="0"/>
              <a:ea typeface="Calibri" panose="020F0502020204030204" pitchFamily="34" charset="0"/>
              <a:cs typeface="Arial" panose="020B0604020202020204" pitchFamily="34" charset="0"/>
            </a:endParaRPr>
          </a:p>
          <a:p>
            <a:r>
              <a:rPr lang="it-IT" sz="1800" dirty="0">
                <a:solidFill>
                  <a:schemeClr val="tx1">
                    <a:alpha val="60000"/>
                  </a:schemeClr>
                </a:solidFill>
                <a:effectLst/>
                <a:latin typeface="Bookman Old Style" panose="02050604050505020204" pitchFamily="18" charset="0"/>
                <a:ea typeface="Calibri" panose="020F0502020204030204" pitchFamily="34" charset="0"/>
                <a:cs typeface="Arial" panose="020B0604020202020204" pitchFamily="34" charset="0"/>
              </a:rPr>
              <a:t>la preassegnazione delle risorse </a:t>
            </a:r>
            <a:r>
              <a:rPr lang="it-IT" sz="1800" b="1" dirty="0">
                <a:solidFill>
                  <a:schemeClr val="tx1">
                    <a:alpha val="60000"/>
                  </a:schemeClr>
                </a:solidFill>
                <a:effectLst/>
                <a:latin typeface="Bookman Old Style" panose="02050604050505020204" pitchFamily="18" charset="0"/>
                <a:ea typeface="Calibri" panose="020F0502020204030204" pitchFamily="34" charset="0"/>
                <a:cs typeface="Arial" panose="020B0604020202020204" pitchFamily="34" charset="0"/>
              </a:rPr>
              <a:t>costituisce titolo per l’accertamento delle stesse a bilancio</a:t>
            </a:r>
            <a:endParaRPr lang="it-IT" sz="1800" dirty="0">
              <a:solidFill>
                <a:schemeClr val="tx1">
                  <a:alpha val="60000"/>
                </a:schemeClr>
              </a:solidFill>
              <a:effectLst/>
              <a:latin typeface="Bookman Old Style" panose="02050604050505020204" pitchFamily="18" charset="0"/>
              <a:ea typeface="Calibri" panose="020F0502020204030204" pitchFamily="34" charset="0"/>
              <a:cs typeface="Arial" panose="020B0604020202020204" pitchFamily="34" charset="0"/>
            </a:endParaRPr>
          </a:p>
          <a:p>
            <a:r>
              <a:rPr lang="it-IT" sz="1800" dirty="0">
                <a:solidFill>
                  <a:schemeClr val="tx1">
                    <a:alpha val="60000"/>
                  </a:schemeClr>
                </a:solidFill>
                <a:latin typeface="Bookman Old Style" panose="02050604050505020204" pitchFamily="18" charset="0"/>
                <a:ea typeface="Calibri" panose="020F0502020204030204" pitchFamily="34" charset="0"/>
                <a:cs typeface="Arial" panose="020B0604020202020204" pitchFamily="34" charset="0"/>
              </a:rPr>
              <a:t>l</a:t>
            </a:r>
            <a:r>
              <a:rPr lang="it-IT" sz="1800" dirty="0">
                <a:solidFill>
                  <a:schemeClr val="tx1">
                    <a:alpha val="60000"/>
                  </a:schemeClr>
                </a:solidFill>
                <a:effectLst/>
                <a:latin typeface="Bookman Old Style" panose="02050604050505020204" pitchFamily="18" charset="0"/>
                <a:ea typeface="Calibri" panose="020F0502020204030204" pitchFamily="34" charset="0"/>
                <a:cs typeface="Arial" panose="020B0604020202020204" pitchFamily="34" charset="0"/>
              </a:rPr>
              <a:t>a comunicazione di tale preassegnazione da parte di ciascuna amministrazione finanziatrice, entro 10 giorni dalla pubblicazione in GU del DPCM, </a:t>
            </a:r>
            <a:r>
              <a:rPr lang="it-IT" sz="1800" b="1" dirty="0">
                <a:solidFill>
                  <a:schemeClr val="tx1">
                    <a:alpha val="60000"/>
                  </a:schemeClr>
                </a:solidFill>
                <a:effectLst/>
                <a:latin typeface="Bookman Old Style" panose="02050604050505020204" pitchFamily="18" charset="0"/>
                <a:ea typeface="Calibri" panose="020F0502020204030204" pitchFamily="34" charset="0"/>
                <a:cs typeface="Arial" panose="020B0604020202020204" pitchFamily="34" charset="0"/>
              </a:rPr>
              <a:t>costituisce pertanto l’aggiornamento del finanziamento assegnato</a:t>
            </a:r>
            <a:endParaRPr lang="it-IT" sz="1800" dirty="0">
              <a:solidFill>
                <a:schemeClr val="tx1">
                  <a:alpha val="60000"/>
                </a:schemeClr>
              </a:solidFill>
              <a:effectLst/>
              <a:latin typeface="Calibri" panose="020F0502020204030204" pitchFamily="34" charset="0"/>
              <a:ea typeface="Calibri" panose="020F0502020204030204" pitchFamily="34" charset="0"/>
              <a:cs typeface="Arial" panose="020B0604020202020204" pitchFamily="34" charset="0"/>
            </a:endParaRPr>
          </a:p>
          <a:p>
            <a:r>
              <a:rPr lang="it-IT" sz="1800" dirty="0">
                <a:solidFill>
                  <a:schemeClr val="tx1">
                    <a:alpha val="60000"/>
                  </a:schemeClr>
                </a:solidFill>
                <a:effectLst/>
                <a:latin typeface="Bookman Old Style" panose="02050604050505020204" pitchFamily="18" charset="0"/>
                <a:ea typeface="Calibri" panose="020F0502020204030204" pitchFamily="34" charset="0"/>
                <a:cs typeface="Arial" panose="020B0604020202020204" pitchFamily="34" charset="0"/>
              </a:rPr>
              <a:t>l’analisi degli importi preassegnati </a:t>
            </a:r>
            <a:r>
              <a:rPr lang="it-IT" sz="1800" b="1" dirty="0">
                <a:solidFill>
                  <a:schemeClr val="tx1">
                    <a:alpha val="60000"/>
                  </a:schemeClr>
                </a:solidFill>
                <a:effectLst/>
                <a:latin typeface="Bookman Old Style" panose="02050604050505020204" pitchFamily="18" charset="0"/>
                <a:ea typeface="Calibri" panose="020F0502020204030204" pitchFamily="34" charset="0"/>
                <a:cs typeface="Arial" panose="020B0604020202020204" pitchFamily="34" charset="0"/>
              </a:rPr>
              <a:t>verrà fatta mensilmente da ciascuna Amministrazione finanziatrice (Ministeri)</a:t>
            </a:r>
            <a:r>
              <a:rPr lang="it-IT" sz="1800" dirty="0">
                <a:solidFill>
                  <a:schemeClr val="tx1">
                    <a:alpha val="60000"/>
                  </a:schemeClr>
                </a:solidFill>
                <a:effectLst/>
                <a:latin typeface="Bookman Old Style" panose="02050604050505020204" pitchFamily="18" charset="0"/>
                <a:ea typeface="Calibri" panose="020F0502020204030204" pitchFamily="34" charset="0"/>
                <a:cs typeface="Arial" panose="020B0604020202020204" pitchFamily="34" charset="0"/>
              </a:rPr>
              <a:t>, attraverso il sistema </a:t>
            </a:r>
            <a:r>
              <a:rPr lang="it-IT" sz="1800" dirty="0" err="1">
                <a:solidFill>
                  <a:schemeClr val="tx1">
                    <a:alpha val="60000"/>
                  </a:schemeClr>
                </a:solidFill>
                <a:effectLst/>
                <a:latin typeface="Bookman Old Style" panose="02050604050505020204" pitchFamily="18" charset="0"/>
                <a:ea typeface="Calibri" panose="020F0502020204030204" pitchFamily="34" charset="0"/>
                <a:cs typeface="Arial" panose="020B0604020202020204" pitchFamily="34" charset="0"/>
              </a:rPr>
              <a:t>ReGiS</a:t>
            </a:r>
            <a:r>
              <a:rPr lang="it-IT" sz="1800" dirty="0">
                <a:solidFill>
                  <a:schemeClr val="tx1">
                    <a:alpha val="60000"/>
                  </a:schemeClr>
                </a:solidFill>
                <a:effectLst/>
                <a:latin typeface="Bookman Old Style" panose="02050604050505020204" pitchFamily="18" charset="0"/>
                <a:ea typeface="Calibri" panose="020F0502020204030204" pitchFamily="34" charset="0"/>
                <a:cs typeface="Arial" panose="020B0604020202020204" pitchFamily="34" charset="0"/>
              </a:rPr>
              <a:t>, che procede poi, sulla base dei risultati di tale verifica, all’assegnazione definitiva</a:t>
            </a:r>
            <a:endParaRPr lang="it-IT" sz="1800" dirty="0">
              <a:solidFill>
                <a:schemeClr val="tx1">
                  <a:alpha val="60000"/>
                </a:schemeClr>
              </a:solidFill>
              <a:effectLst/>
              <a:latin typeface="Calibri" panose="020F0502020204030204" pitchFamily="34" charset="0"/>
              <a:ea typeface="Calibri" panose="020F0502020204030204" pitchFamily="34" charset="0"/>
              <a:cs typeface="Arial" panose="020B0604020202020204" pitchFamily="34" charset="0"/>
            </a:endParaRPr>
          </a:p>
          <a:p>
            <a:r>
              <a:rPr lang="it-IT" sz="1800" dirty="0">
                <a:solidFill>
                  <a:schemeClr val="tx1">
                    <a:alpha val="60000"/>
                  </a:schemeClr>
                </a:solidFill>
                <a:latin typeface="Bookman Old Style" panose="02050604050505020204" pitchFamily="18" charset="0"/>
                <a:ea typeface="Calibri" panose="020F0502020204030204" pitchFamily="34" charset="0"/>
                <a:cs typeface="Arial" panose="020B0604020202020204" pitchFamily="34" charset="0"/>
              </a:rPr>
              <a:t>n</a:t>
            </a:r>
            <a:r>
              <a:rPr lang="it-IT" sz="1800" dirty="0">
                <a:solidFill>
                  <a:schemeClr val="tx1">
                    <a:alpha val="60000"/>
                  </a:schemeClr>
                </a:solidFill>
                <a:effectLst/>
                <a:latin typeface="Bookman Old Style" panose="02050604050505020204" pitchFamily="18" charset="0"/>
                <a:ea typeface="Calibri" panose="020F0502020204030204" pitchFamily="34" charset="0"/>
                <a:cs typeface="Arial" panose="020B0604020202020204" pitchFamily="34" charset="0"/>
              </a:rPr>
              <a:t>el caso in cui venga rilevato </a:t>
            </a:r>
            <a:r>
              <a:rPr lang="it-IT" sz="1800" b="1" dirty="0">
                <a:solidFill>
                  <a:schemeClr val="tx1">
                    <a:alpha val="60000"/>
                  </a:schemeClr>
                </a:solidFill>
                <a:effectLst/>
                <a:latin typeface="Bookman Old Style" panose="02050604050505020204" pitchFamily="18" charset="0"/>
                <a:ea typeface="Calibri" panose="020F0502020204030204" pitchFamily="34" charset="0"/>
                <a:cs typeface="Arial" panose="020B0604020202020204" pitchFamily="34" charset="0"/>
              </a:rPr>
              <a:t>il mancato avvio dell’affidamento delle opere entro il 31 dicembre </a:t>
            </a:r>
            <a:r>
              <a:rPr lang="it-IT" sz="1800" dirty="0">
                <a:solidFill>
                  <a:schemeClr val="tx1">
                    <a:alpha val="60000"/>
                  </a:schemeClr>
                </a:solidFill>
                <a:effectLst/>
                <a:latin typeface="Bookman Old Style" panose="02050604050505020204" pitchFamily="18" charset="0"/>
                <a:ea typeface="Calibri" panose="020F0502020204030204" pitchFamily="34" charset="0"/>
                <a:cs typeface="Arial" panose="020B0604020202020204" pitchFamily="34" charset="0"/>
              </a:rPr>
              <a:t>2022, è previsto – da parte dell’Amministrazione finanziatrice – l’annullamento della preassegnazione</a:t>
            </a:r>
            <a:endParaRPr lang="it-IT" sz="1800" dirty="0">
              <a:solidFill>
                <a:schemeClr val="tx1">
                  <a:alpha val="60000"/>
                </a:schemeClr>
              </a:solidFill>
            </a:endParaRPr>
          </a:p>
        </p:txBody>
      </p:sp>
    </p:spTree>
    <p:extLst>
      <p:ext uri="{BB962C8B-B14F-4D97-AF65-F5344CB8AC3E}">
        <p14:creationId xmlns:p14="http://schemas.microsoft.com/office/powerpoint/2010/main" val="817231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29917F3-0560-4C6F-B265-458B218C4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olo 1">
            <a:extLst>
              <a:ext uri="{FF2B5EF4-FFF2-40B4-BE49-F238E27FC236}">
                <a16:creationId xmlns:a16="http://schemas.microsoft.com/office/drawing/2014/main" id="{CDCCED10-8759-6F15-A265-283821FC7555}"/>
              </a:ext>
            </a:extLst>
          </p:cNvPr>
          <p:cNvSpPr>
            <a:spLocks noGrp="1"/>
          </p:cNvSpPr>
          <p:nvPr>
            <p:ph type="title"/>
          </p:nvPr>
        </p:nvSpPr>
        <p:spPr>
          <a:xfrm>
            <a:off x="1271588" y="662400"/>
            <a:ext cx="10055721" cy="1325563"/>
          </a:xfrm>
        </p:spPr>
        <p:txBody>
          <a:bodyPr anchor="t">
            <a:normAutofit/>
          </a:bodyPr>
          <a:lstStyle/>
          <a:p>
            <a:r>
              <a:rPr lang="it-IT" sz="2800" b="1" i="1" dirty="0">
                <a:solidFill>
                  <a:srgbClr val="FFC000"/>
                </a:solidFill>
                <a:latin typeface="Bookman Old Style" panose="02050604050505020204" pitchFamily="18" charset="0"/>
                <a:cs typeface="Arial" panose="020B0604020202020204" pitchFamily="34" charset="0"/>
              </a:rPr>
              <a:t>Le economie di gara: </a:t>
            </a:r>
            <a:r>
              <a:rPr lang="it-IT" sz="2800" b="1" i="1" dirty="0" err="1">
                <a:solidFill>
                  <a:srgbClr val="FFC000"/>
                </a:solidFill>
                <a:latin typeface="Bookman Old Style" panose="02050604050505020204" pitchFamily="18" charset="0"/>
                <a:cs typeface="Arial" panose="020B0604020202020204" pitchFamily="34" charset="0"/>
              </a:rPr>
              <a:t>Faq</a:t>
            </a:r>
            <a:r>
              <a:rPr lang="it-IT" sz="2800" b="1" i="1" dirty="0">
                <a:solidFill>
                  <a:srgbClr val="FFC000"/>
                </a:solidFill>
                <a:latin typeface="Bookman Old Style" panose="02050604050505020204" pitchFamily="18" charset="0"/>
                <a:cs typeface="Arial" panose="020B0604020202020204" pitchFamily="34" charset="0"/>
              </a:rPr>
              <a:t> Governo</a:t>
            </a:r>
            <a:br>
              <a:rPr lang="it-IT" sz="2800" b="1" i="1" dirty="0">
                <a:solidFill>
                  <a:srgbClr val="FFC000"/>
                </a:solidFill>
                <a:latin typeface="Bookman Old Style" panose="02050604050505020204" pitchFamily="18" charset="0"/>
                <a:cs typeface="Arial" panose="020B0604020202020204" pitchFamily="34" charset="0"/>
              </a:rPr>
            </a:br>
            <a:endParaRPr lang="it-IT" sz="2800" b="1" i="1" dirty="0">
              <a:solidFill>
                <a:srgbClr val="FFC000"/>
              </a:solidFill>
              <a:latin typeface="Bookman Old Style" panose="02050604050505020204" pitchFamily="18" charset="0"/>
              <a:cs typeface="Arial" panose="020B0604020202020204" pitchFamily="34" charset="0"/>
            </a:endParaRPr>
          </a:p>
        </p:txBody>
      </p:sp>
      <p:grpSp>
        <p:nvGrpSpPr>
          <p:cNvPr id="10" name="Group 9">
            <a:extLst>
              <a:ext uri="{FF2B5EF4-FFF2-40B4-BE49-F238E27FC236}">
                <a16:creationId xmlns:a16="http://schemas.microsoft.com/office/drawing/2014/main" id="{AA39BAE7-7EB8-4E22-BCBB-F00F514DB7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11" name="Freeform 6">
              <a:extLst>
                <a:ext uri="{FF2B5EF4-FFF2-40B4-BE49-F238E27FC236}">
                  <a16:creationId xmlns:a16="http://schemas.microsoft.com/office/drawing/2014/main" id="{CE476A00-9FF6-4B98-9E5C-7A22D8F59C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12" name="Freeform 6">
              <a:extLst>
                <a:ext uri="{FF2B5EF4-FFF2-40B4-BE49-F238E27FC236}">
                  <a16:creationId xmlns:a16="http://schemas.microsoft.com/office/drawing/2014/main" id="{8F0632CB-5E59-4727-9C88-4537512D5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sp>
        <p:nvSpPr>
          <p:cNvPr id="3" name="Segnaposto contenuto 2">
            <a:extLst>
              <a:ext uri="{FF2B5EF4-FFF2-40B4-BE49-F238E27FC236}">
                <a16:creationId xmlns:a16="http://schemas.microsoft.com/office/drawing/2014/main" id="{6D144F09-68CB-E268-E03A-5889016EAD9B}"/>
              </a:ext>
            </a:extLst>
          </p:cNvPr>
          <p:cNvSpPr>
            <a:spLocks noGrp="1"/>
          </p:cNvSpPr>
          <p:nvPr>
            <p:ph idx="1"/>
          </p:nvPr>
        </p:nvSpPr>
        <p:spPr>
          <a:xfrm>
            <a:off x="1251678" y="1688123"/>
            <a:ext cx="10089112" cy="4507477"/>
          </a:xfrm>
        </p:spPr>
        <p:txBody>
          <a:bodyPr>
            <a:normAutofit/>
          </a:bodyPr>
          <a:lstStyle/>
          <a:p>
            <a:pPr>
              <a:lnSpc>
                <a:spcPct val="110000"/>
              </a:lnSpc>
            </a:pPr>
            <a:r>
              <a:rPr lang="it-IT" sz="1800" dirty="0">
                <a:solidFill>
                  <a:schemeClr val="tx1">
                    <a:alpha val="60000"/>
                  </a:schemeClr>
                </a:solidFill>
                <a:effectLst/>
                <a:latin typeface="Bookman Old Style" panose="02050604050505020204" pitchFamily="18" charset="0"/>
                <a:ea typeface="Calibri" panose="020F0502020204030204" pitchFamily="34" charset="0"/>
                <a:cs typeface="Arial" panose="020B0604020202020204" pitchFamily="34" charset="0"/>
              </a:rPr>
              <a:t>Gli enti territoriali, in qualità di soggetti attuatori, </a:t>
            </a:r>
          </a:p>
          <a:p>
            <a:pPr lvl="1">
              <a:lnSpc>
                <a:spcPct val="110000"/>
              </a:lnSpc>
            </a:pPr>
            <a:r>
              <a:rPr lang="it-IT" sz="1400" b="1" dirty="0">
                <a:solidFill>
                  <a:schemeClr val="tx1">
                    <a:alpha val="60000"/>
                  </a:schemeClr>
                </a:solidFill>
                <a:effectLst/>
                <a:latin typeface="Bookman Old Style" panose="02050604050505020204" pitchFamily="18" charset="0"/>
                <a:ea typeface="Calibri" panose="020F0502020204030204" pitchFamily="34" charset="0"/>
                <a:cs typeface="Arial" panose="020B0604020202020204" pitchFamily="34" charset="0"/>
              </a:rPr>
              <a:t>possono utilizzare le economie di gara per finanziare modifiche contrattuali</a:t>
            </a:r>
            <a:r>
              <a:rPr lang="it-IT" sz="1400" dirty="0">
                <a:solidFill>
                  <a:schemeClr val="tx1">
                    <a:alpha val="60000"/>
                  </a:schemeClr>
                </a:solidFill>
                <a:effectLst/>
                <a:latin typeface="Bookman Old Style" panose="02050604050505020204" pitchFamily="18" charset="0"/>
                <a:ea typeface="Calibri" panose="020F0502020204030204" pitchFamily="34" charset="0"/>
                <a:cs typeface="Arial" panose="020B0604020202020204" pitchFamily="34" charset="0"/>
              </a:rPr>
              <a:t> di cui all'art. 106 del d.lgs. 50/2016 e/o per il meccanismo di revisione prezzi di cui all'art. 29 del DL 4/2022 e all'art. 26 del dl </a:t>
            </a:r>
            <a:r>
              <a:rPr lang="it-IT" sz="1400" dirty="0">
                <a:solidFill>
                  <a:schemeClr val="tx1">
                    <a:alpha val="60000"/>
                  </a:schemeClr>
                </a:solidFill>
                <a:latin typeface="Bookman Old Style" panose="02050604050505020204" pitchFamily="18" charset="0"/>
                <a:cs typeface="Arial" panose="020B0604020202020204" pitchFamily="34" charset="0"/>
              </a:rPr>
              <a:t>50/2022. </a:t>
            </a:r>
          </a:p>
          <a:p>
            <a:pPr lvl="1">
              <a:lnSpc>
                <a:spcPct val="110000"/>
              </a:lnSpc>
            </a:pPr>
            <a:r>
              <a:rPr lang="it-IT" sz="1400" dirty="0">
                <a:solidFill>
                  <a:schemeClr val="tx1">
                    <a:alpha val="60000"/>
                  </a:schemeClr>
                </a:solidFill>
                <a:latin typeface="Bookman Old Style" panose="02050604050505020204" pitchFamily="18" charset="0"/>
                <a:cs typeface="Arial" panose="020B0604020202020204" pitchFamily="34" charset="0"/>
              </a:rPr>
              <a:t>Trattandosi di risorse vincolate del PNRR e del PNC le eventuali economie di gara confluite nel risultato di amministrazione vincolato, in virtù dell’articolo 15, comma 3 del D.L. n. 77 del 2021, </a:t>
            </a:r>
            <a:r>
              <a:rPr lang="it-IT" sz="1400" b="1" dirty="0">
                <a:solidFill>
                  <a:schemeClr val="tx1">
                    <a:alpha val="60000"/>
                  </a:schemeClr>
                </a:solidFill>
                <a:latin typeface="Bookman Old Style" panose="02050604050505020204" pitchFamily="18" charset="0"/>
                <a:cs typeface="Arial" panose="020B0604020202020204" pitchFamily="34" charset="0"/>
              </a:rPr>
              <a:t>possono essere utilizzate dagli enti in disavanzo </a:t>
            </a:r>
            <a:r>
              <a:rPr lang="it-IT" sz="1400" dirty="0">
                <a:solidFill>
                  <a:schemeClr val="tx1">
                    <a:alpha val="60000"/>
                  </a:schemeClr>
                </a:solidFill>
                <a:latin typeface="Bookman Old Style" panose="02050604050505020204" pitchFamily="18" charset="0"/>
                <a:cs typeface="Arial" panose="020B0604020202020204" pitchFamily="34" charset="0"/>
              </a:rPr>
              <a:t>in deroga ai limiti previsti dall’art. 1, commi 897 e 898, della legge 30 dicembre 2018, n. 145. </a:t>
            </a:r>
          </a:p>
          <a:p>
            <a:pPr lvl="1">
              <a:lnSpc>
                <a:spcPct val="110000"/>
              </a:lnSpc>
            </a:pPr>
            <a:r>
              <a:rPr lang="it-IT" sz="1400" dirty="0">
                <a:solidFill>
                  <a:schemeClr val="tx1">
                    <a:alpha val="60000"/>
                  </a:schemeClr>
                </a:solidFill>
                <a:latin typeface="Bookman Old Style" panose="02050604050505020204" pitchFamily="18" charset="0"/>
                <a:cs typeface="Arial" panose="020B0604020202020204" pitchFamily="34" charset="0"/>
              </a:rPr>
              <a:t>Pertanto, le economie di gara sono utilizzate fino alla completa realizzazione dell’investimento anche per le necessità derivanti dalla revisione dei prezzi </a:t>
            </a:r>
            <a:r>
              <a:rPr lang="it-IT" sz="1400" b="1" dirty="0">
                <a:solidFill>
                  <a:schemeClr val="tx1">
                    <a:alpha val="60000"/>
                  </a:schemeClr>
                </a:solidFill>
                <a:latin typeface="Bookman Old Style" panose="02050604050505020204" pitchFamily="18" charset="0"/>
                <a:cs typeface="Arial" panose="020B0604020202020204" pitchFamily="34" charset="0"/>
              </a:rPr>
              <a:t>previa rimodulazione del quadro economico. </a:t>
            </a:r>
          </a:p>
          <a:p>
            <a:pPr lvl="1">
              <a:lnSpc>
                <a:spcPct val="110000"/>
              </a:lnSpc>
            </a:pPr>
            <a:r>
              <a:rPr lang="it-IT" sz="1400" dirty="0">
                <a:solidFill>
                  <a:schemeClr val="tx1">
                    <a:alpha val="60000"/>
                  </a:schemeClr>
                </a:solidFill>
                <a:latin typeface="Bookman Old Style" panose="02050604050505020204" pitchFamily="18" charset="0"/>
                <a:cs typeface="Arial" panose="020B0604020202020204" pitchFamily="34" charset="0"/>
              </a:rPr>
              <a:t>A conclusione dell’opera le eventuali economie eccedenti l’assegnazione del «Fondo per l'avvio di opere indifferibili» </a:t>
            </a:r>
            <a:r>
              <a:rPr lang="it-IT" sz="1400" b="1" dirty="0">
                <a:solidFill>
                  <a:schemeClr val="tx1">
                    <a:alpha val="60000"/>
                  </a:schemeClr>
                </a:solidFill>
                <a:latin typeface="Bookman Old Style" panose="02050604050505020204" pitchFamily="18" charset="0"/>
                <a:cs typeface="Arial" panose="020B0604020202020204" pitchFamily="34" charset="0"/>
              </a:rPr>
              <a:t>restano nella disponibilità dell’Amministrazione titolare </a:t>
            </a:r>
            <a:r>
              <a:rPr lang="it-IT" sz="1400" dirty="0">
                <a:solidFill>
                  <a:schemeClr val="tx1">
                    <a:alpha val="60000"/>
                  </a:schemeClr>
                </a:solidFill>
                <a:latin typeface="Bookman Old Style" panose="02050604050505020204" pitchFamily="18" charset="0"/>
                <a:cs typeface="Arial" panose="020B0604020202020204" pitchFamily="34" charset="0"/>
              </a:rPr>
              <a:t>del progetto (Amministrazione centrale). </a:t>
            </a:r>
          </a:p>
          <a:p>
            <a:pPr lvl="1">
              <a:lnSpc>
                <a:spcPct val="110000"/>
              </a:lnSpc>
            </a:pPr>
            <a:r>
              <a:rPr lang="it-IT" sz="1400" dirty="0">
                <a:solidFill>
                  <a:schemeClr val="tx1">
                    <a:alpha val="60000"/>
                  </a:schemeClr>
                </a:solidFill>
                <a:latin typeface="Bookman Old Style" panose="02050604050505020204" pitchFamily="18" charset="0"/>
                <a:cs typeface="Arial" panose="020B0604020202020204" pitchFamily="34" charset="0"/>
              </a:rPr>
              <a:t>Nel caso tali risorse siano state già trasferite, esse </a:t>
            </a:r>
            <a:r>
              <a:rPr lang="it-IT" sz="1400" b="1" dirty="0">
                <a:solidFill>
                  <a:schemeClr val="tx1">
                    <a:alpha val="60000"/>
                  </a:schemeClr>
                </a:solidFill>
                <a:latin typeface="Bookman Old Style" panose="02050604050505020204" pitchFamily="18" charset="0"/>
                <a:cs typeface="Arial" panose="020B0604020202020204" pitchFamily="34" charset="0"/>
              </a:rPr>
              <a:t>devono essere versate all’entrata del bilancio dello Stato</a:t>
            </a:r>
            <a:r>
              <a:rPr lang="it-IT" sz="1400" dirty="0">
                <a:solidFill>
                  <a:schemeClr val="tx1">
                    <a:alpha val="60000"/>
                  </a:schemeClr>
                </a:solidFill>
                <a:latin typeface="Bookman Old Style" panose="02050604050505020204" pitchFamily="18" charset="0"/>
                <a:cs typeface="Arial" panose="020B0604020202020204" pitchFamily="34" charset="0"/>
              </a:rPr>
              <a:t> per essere riassegnate al Fondo stesso.</a:t>
            </a:r>
          </a:p>
          <a:p>
            <a:pPr marL="0" indent="0">
              <a:lnSpc>
                <a:spcPct val="110000"/>
              </a:lnSpc>
              <a:buNone/>
            </a:pPr>
            <a:r>
              <a:rPr lang="it-IT" sz="1800" dirty="0">
                <a:solidFill>
                  <a:schemeClr val="tx1">
                    <a:alpha val="60000"/>
                  </a:schemeClr>
                </a:solidFill>
                <a:latin typeface="Bookman Old Style" panose="02050604050505020204" pitchFamily="18" charset="0"/>
                <a:cs typeface="Arial" panose="020B0604020202020204" pitchFamily="34" charset="0"/>
              </a:rPr>
              <a:t>La </a:t>
            </a:r>
            <a:r>
              <a:rPr lang="it-IT" sz="1800" dirty="0" err="1">
                <a:solidFill>
                  <a:schemeClr val="tx1">
                    <a:alpha val="60000"/>
                  </a:schemeClr>
                </a:solidFill>
                <a:latin typeface="Bookman Old Style" panose="02050604050505020204" pitchFamily="18" charset="0"/>
                <a:cs typeface="Arial" panose="020B0604020202020204" pitchFamily="34" charset="0"/>
              </a:rPr>
              <a:t>Faq</a:t>
            </a:r>
            <a:r>
              <a:rPr lang="it-IT" sz="1800" dirty="0">
                <a:solidFill>
                  <a:schemeClr val="tx1">
                    <a:alpha val="60000"/>
                  </a:schemeClr>
                </a:solidFill>
                <a:latin typeface="Bookman Old Style" panose="02050604050505020204" pitchFamily="18" charset="0"/>
                <a:cs typeface="Arial" panose="020B0604020202020204" pitchFamily="34" charset="0"/>
              </a:rPr>
              <a:t> è reperibile su «Sportello tecnico» del sito: </a:t>
            </a:r>
            <a:r>
              <a:rPr lang="it-IT" sz="1800" dirty="0">
                <a:solidFill>
                  <a:schemeClr val="tx1">
                    <a:alpha val="60000"/>
                  </a:schemeClr>
                </a:solidFill>
                <a:latin typeface="Bookman Old Style" panose="02050604050505020204" pitchFamily="18" charset="0"/>
                <a:cs typeface="Arial" panose="020B0604020202020204" pitchFamily="34" charset="0"/>
                <a:hlinkClick r:id="rId2"/>
              </a:rPr>
              <a:t>www.capacityitaly.it</a:t>
            </a:r>
            <a:r>
              <a:rPr lang="it-IT" sz="1800" dirty="0">
                <a:solidFill>
                  <a:schemeClr val="tx1">
                    <a:alpha val="60000"/>
                  </a:schemeClr>
                </a:solidFill>
                <a:latin typeface="Bookman Old Style" panose="02050604050505020204" pitchFamily="18" charset="0"/>
                <a:cs typeface="Arial" panose="020B0604020202020204" pitchFamily="34" charset="0"/>
              </a:rPr>
              <a:t> </a:t>
            </a:r>
          </a:p>
          <a:p>
            <a:pPr>
              <a:lnSpc>
                <a:spcPct val="110000"/>
              </a:lnSpc>
            </a:pPr>
            <a:endParaRPr lang="it-IT" sz="1800" dirty="0">
              <a:solidFill>
                <a:schemeClr val="tx1">
                  <a:alpha val="60000"/>
                </a:schemeClr>
              </a:solidFill>
            </a:endParaRPr>
          </a:p>
        </p:txBody>
      </p:sp>
    </p:spTree>
    <p:extLst>
      <p:ext uri="{BB962C8B-B14F-4D97-AF65-F5344CB8AC3E}">
        <p14:creationId xmlns:p14="http://schemas.microsoft.com/office/powerpoint/2010/main" val="270222005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399</TotalTime>
  <Words>1868</Words>
  <Application>Microsoft Office PowerPoint</Application>
  <PresentationFormat>Widescreen</PresentationFormat>
  <Paragraphs>79</Paragraphs>
  <Slides>11</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11</vt:i4>
      </vt:variant>
    </vt:vector>
  </HeadingPairs>
  <TitlesOfParts>
    <vt:vector size="18" baseType="lpstr">
      <vt:lpstr>Arial</vt:lpstr>
      <vt:lpstr>Arial Narrow</vt:lpstr>
      <vt:lpstr>Bookman Old Style</vt:lpstr>
      <vt:lpstr>Calibri</vt:lpstr>
      <vt:lpstr>Calibri Light</vt:lpstr>
      <vt:lpstr>Wingdings</vt:lpstr>
      <vt:lpstr>Tema di Office</vt:lpstr>
      <vt:lpstr>Le modalità di accesso al “Fondo per l’avvio di opere indifferibili”  per la revisione prezzi opere PNRR</vt:lpstr>
      <vt:lpstr>Premessa: Stato di attuazione PNRR</vt:lpstr>
      <vt:lpstr>Articolo 26 DL 50</vt:lpstr>
      <vt:lpstr>Articolo 26 DL 50: disciplina</vt:lpstr>
      <vt:lpstr>Articolo 26 DL 50: disciplina</vt:lpstr>
      <vt:lpstr>Articolo 26 DL 50: disciplina</vt:lpstr>
      <vt:lpstr>Risorse per la copertura della revisione prezzi</vt:lpstr>
      <vt:lpstr>La procedura semplificata per l’accesso al Fondo</vt:lpstr>
      <vt:lpstr>Le economie di gara: Faq Governo </vt:lpstr>
      <vt:lpstr>PNRR-PNC. Le regole contabili essenziali</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modalità di accesso al “Fondo per l’avvio di opere indifferibili”  per la revisione prezzi opere PNRR</dc:title>
  <dc:creator>Massimo Allulli</dc:creator>
  <cp:lastModifiedBy>andrea ferri</cp:lastModifiedBy>
  <cp:revision>13</cp:revision>
  <dcterms:created xsi:type="dcterms:W3CDTF">2022-09-14T20:59:19Z</dcterms:created>
  <dcterms:modified xsi:type="dcterms:W3CDTF">2022-09-19T11:13:18Z</dcterms:modified>
</cp:coreProperties>
</file>